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sldIdLst>
    <p:sldId id="256" r:id="rId2"/>
    <p:sldId id="264" r:id="rId3"/>
    <p:sldId id="265" r:id="rId4"/>
    <p:sldId id="261" r:id="rId5"/>
    <p:sldId id="263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5EB8"/>
    <a:srgbClr val="AE2573"/>
    <a:srgbClr val="00A4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1172" y="-1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E3E639-6097-4B61-A497-5AF13C797D06}" type="datetimeFigureOut">
              <a:rPr lang="en-GB" smtClean="0"/>
              <a:t>09/09/2021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C82579-6376-49FD-8B3C-4D60DBC5225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1869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2C82579-6376-49FD-8B3C-4D60DBC52255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7426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268760"/>
            <a:ext cx="7772400" cy="1470025"/>
          </a:xfrm>
        </p:spPr>
        <p:txBody>
          <a:bodyPr/>
          <a:lstStyle>
            <a:lvl1pPr algn="l">
              <a:defRPr b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2783359"/>
            <a:ext cx="6400800" cy="1149697"/>
          </a:xfrm>
        </p:spPr>
        <p:txBody>
          <a:bodyPr>
            <a:normAutofit/>
          </a:bodyPr>
          <a:lstStyle>
            <a:lvl1pPr marL="0" indent="0" algn="l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7377" y="4069395"/>
            <a:ext cx="4426623" cy="2780928"/>
          </a:xfrm>
          <a:prstGeom prst="rect">
            <a:avLst/>
          </a:prstGeom>
        </p:spPr>
      </p:pic>
      <p:sp>
        <p:nvSpPr>
          <p:cNvPr id="5" name="TextBox 4"/>
          <p:cNvSpPr txBox="1"/>
          <p:nvPr userDrawn="1"/>
        </p:nvSpPr>
        <p:spPr>
          <a:xfrm>
            <a:off x="685800" y="6381328"/>
            <a:ext cx="27732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www.kentandmedwayccg.nhs.uk</a:t>
            </a:r>
          </a:p>
        </p:txBody>
      </p:sp>
    </p:spTree>
    <p:extLst>
      <p:ext uri="{BB962C8B-B14F-4D97-AF65-F5344CB8AC3E}">
        <p14:creationId xmlns:p14="http://schemas.microsoft.com/office/powerpoint/2010/main" val="10352693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400"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617316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041200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ln>
            <a:solidFill>
              <a:srgbClr val="0070C0"/>
            </a:solidFill>
          </a:ln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ln>
            <a:solidFill>
              <a:srgbClr val="0070C0"/>
            </a:solidFill>
          </a:ln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544664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solidFill>
            <a:srgbClr val="0070C0"/>
          </a:solidFill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ln>
            <a:solidFill>
              <a:srgbClr val="0070C0"/>
            </a:solidFill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solidFill>
            <a:srgbClr val="0070C0"/>
          </a:solidFill>
        </p:spPr>
        <p:txBody>
          <a:bodyPr anchor="b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ln>
            <a:solidFill>
              <a:srgbClr val="0070C0"/>
            </a:solidFill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80650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28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C1911A-7836-4BDD-A383-4795285D50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2830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C1911A-7836-4BDD-A383-4795285D50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33669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C1911A-7836-4BDD-A383-4795285D50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4520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5760" y="4725144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5760" y="548680"/>
            <a:ext cx="6062464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5760" y="5291882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2C1911A-7836-4BDD-A383-4795285D508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9751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e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5987008" cy="758073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40768"/>
            <a:ext cx="8229600" cy="518457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260648"/>
            <a:ext cx="2033450" cy="7720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5074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rgbClr val="0070C0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sz="3000" dirty="0">
                <a:solidFill>
                  <a:srgbClr val="005EB8"/>
                </a:solidFill>
              </a:rPr>
              <a:t>Shared Health and Care Analytics Board Care Homes summary</a:t>
            </a:r>
            <a:br>
              <a:rPr lang="en-GB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GB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GB" sz="2000" dirty="0">
                <a:solidFill>
                  <a:schemeClr val="tx1"/>
                </a:solidFill>
              </a:rPr>
              <a:t>Clare Thomas 17</a:t>
            </a:r>
            <a:r>
              <a:rPr lang="en-GB" sz="2000" baseline="30000" dirty="0">
                <a:solidFill>
                  <a:schemeClr val="tx1"/>
                </a:solidFill>
              </a:rPr>
              <a:t>th</a:t>
            </a:r>
            <a:r>
              <a:rPr lang="en-GB" sz="2000" dirty="0">
                <a:solidFill>
                  <a:schemeClr val="tx1"/>
                </a:solidFill>
              </a:rPr>
              <a:t> May 2021</a:t>
            </a:r>
            <a:endParaRPr lang="en-GB" sz="2000" b="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150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 and Context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dirty="0"/>
          </a:p>
          <a:p>
            <a:r>
              <a:rPr lang="en-GB" dirty="0"/>
              <a:t>Care homes in Kent and Medway</a:t>
            </a:r>
          </a:p>
          <a:p>
            <a:r>
              <a:rPr lang="en-GB" dirty="0"/>
              <a:t>Impact and Learning from Covid-19 pandemic and response</a:t>
            </a:r>
          </a:p>
          <a:p>
            <a:r>
              <a:rPr lang="en-GB" dirty="0"/>
              <a:t>Understanding the care home population</a:t>
            </a:r>
          </a:p>
          <a:p>
            <a:r>
              <a:rPr lang="en-GB" dirty="0"/>
              <a:t>Feedback from providers</a:t>
            </a:r>
          </a:p>
          <a:p>
            <a:r>
              <a:rPr lang="en-GB" dirty="0"/>
              <a:t>Service developments: </a:t>
            </a:r>
          </a:p>
          <a:p>
            <a:pPr lvl="1"/>
            <a:r>
              <a:rPr lang="en-GB" dirty="0"/>
              <a:t> Active treatment in the community</a:t>
            </a:r>
          </a:p>
          <a:p>
            <a:pPr lvl="1"/>
            <a:r>
              <a:rPr lang="en-GB" dirty="0"/>
              <a:t>Use of digital support and remote monitoring</a:t>
            </a:r>
          </a:p>
          <a:p>
            <a:pPr lvl="1"/>
            <a:r>
              <a:rPr lang="en-GB" dirty="0"/>
              <a:t>Enhanced Health in Care Homes Framework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073156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Enhanced Health in Care Homes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dirty="0"/>
              <a:t>Key elements of EHCH delivered at PCN level:</a:t>
            </a:r>
          </a:p>
          <a:p>
            <a:pPr lvl="1"/>
            <a:r>
              <a:rPr lang="en-GB" dirty="0"/>
              <a:t>Enhanced primary care support</a:t>
            </a:r>
          </a:p>
          <a:p>
            <a:pPr lvl="1"/>
            <a:r>
              <a:rPr lang="en-GB" dirty="0"/>
              <a:t>Multi-disciplinary team (MDT) support including co-ordinated health and social care</a:t>
            </a:r>
          </a:p>
          <a:p>
            <a:pPr lvl="1"/>
            <a:r>
              <a:rPr lang="en-GB" dirty="0"/>
              <a:t>Falls prevention, reablement and rehabilitation</a:t>
            </a:r>
          </a:p>
          <a:p>
            <a:pPr lvl="1"/>
            <a:r>
              <a:rPr lang="en-GB" dirty="0"/>
              <a:t>High quality palliative and end of life care, mental health and dementia care</a:t>
            </a:r>
          </a:p>
          <a:p>
            <a:pPr lvl="1"/>
            <a:r>
              <a:rPr lang="en-GB" dirty="0"/>
              <a:t>Joined up commissioning and collaboration between health and social care</a:t>
            </a:r>
          </a:p>
          <a:p>
            <a:pPr lvl="1"/>
            <a:r>
              <a:rPr lang="en-GB" dirty="0"/>
              <a:t>Workforce development</a:t>
            </a:r>
          </a:p>
          <a:p>
            <a:pPr lvl="1"/>
            <a:r>
              <a:rPr lang="en-GB" dirty="0"/>
              <a:t>Data, IT and technology</a:t>
            </a:r>
          </a:p>
          <a:p>
            <a:r>
              <a:rPr lang="en-GB" dirty="0"/>
              <a:t>K&amp;M aligned approach to bring together all 8 former CCG areas. </a:t>
            </a:r>
          </a:p>
        </p:txBody>
      </p:sp>
    </p:spTree>
    <p:extLst>
      <p:ext uri="{BB962C8B-B14F-4D97-AF65-F5344CB8AC3E}">
        <p14:creationId xmlns:p14="http://schemas.microsoft.com/office/powerpoint/2010/main" val="6748314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6001" y="1268760"/>
            <a:ext cx="8229600" cy="5184576"/>
          </a:xfrm>
        </p:spPr>
        <p:txBody>
          <a:bodyPr>
            <a:normAutofit lnSpcReduction="10000"/>
          </a:bodyPr>
          <a:lstStyle/>
          <a:p>
            <a:pPr marL="0" lvl="0" indent="0">
              <a:lnSpc>
                <a:spcPct val="105000"/>
              </a:lnSpc>
              <a:spcAft>
                <a:spcPts val="800"/>
              </a:spcAft>
              <a:buNone/>
            </a:pPr>
            <a:r>
              <a:rPr lang="en-GB" sz="2900" dirty="0">
                <a:ea typeface="Calibri"/>
              </a:rPr>
              <a:t>Importance of understanding the data behind care homes</a:t>
            </a: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en-GB" sz="2900" dirty="0">
                <a:ea typeface="Calibri"/>
              </a:rPr>
              <a:t>To understand the population need</a:t>
            </a: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en-GB" sz="2900" dirty="0">
                <a:ea typeface="Calibri"/>
              </a:rPr>
              <a:t>To understand current health and social care use (particularly unplanned care)</a:t>
            </a: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en-GB" sz="2900" dirty="0">
                <a:ea typeface="Calibri"/>
              </a:rPr>
              <a:t>To monitor delivery of the EHCH specification</a:t>
            </a: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en-GB" sz="2900" dirty="0">
                <a:ea typeface="Calibri"/>
              </a:rPr>
              <a:t>To understand the experiences of residents/ cares/ staff and managers</a:t>
            </a: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en-GB" sz="2900" dirty="0">
                <a:ea typeface="Calibri"/>
              </a:rPr>
              <a:t>To facilitate service improvement</a:t>
            </a: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179512" y="332657"/>
            <a:ext cx="6696744" cy="576064"/>
          </a:xfrm>
        </p:spPr>
        <p:txBody>
          <a:bodyPr/>
          <a:lstStyle/>
          <a:p>
            <a:r>
              <a:rPr lang="en-GB" sz="2800" dirty="0">
                <a:solidFill>
                  <a:srgbClr val="005EB8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Understanding the care home population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28384" y="5868802"/>
            <a:ext cx="714435" cy="7031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1653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Challenges with data for care homes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>
              <a:lnSpc>
                <a:spcPct val="105000"/>
              </a:lnSpc>
              <a:spcAft>
                <a:spcPts val="800"/>
              </a:spcAft>
            </a:pPr>
            <a:endParaRPr lang="en-GB" sz="1800" dirty="0">
              <a:ea typeface="Calibri"/>
            </a:endParaRP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en-GB" sz="4400" dirty="0">
                <a:ea typeface="Calibri"/>
              </a:rPr>
              <a:t>Number of homes in Kent and Medway creates a challenge with maintaining an up-to-date register as there are regular changes in registration/ bed numbers etc. </a:t>
            </a: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en-GB" sz="4400" dirty="0">
                <a:ea typeface="Calibri"/>
              </a:rPr>
              <a:t>Identification of care home residents in the data is a challenge within primary and secondary care clinical systems</a:t>
            </a: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en-GB" sz="4400" dirty="0">
                <a:ea typeface="Calibri"/>
              </a:rPr>
              <a:t>There are challenges with sharing data across different organisations within the system, including treatment escalation plans (TEPs)</a:t>
            </a: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en-GB" sz="4400" dirty="0">
                <a:ea typeface="Calibri"/>
              </a:rPr>
              <a:t>The 8 legacy CCGs in Kent and Medway have different historical arrangements in place to monitor and understand are home activity</a:t>
            </a:r>
          </a:p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0392" y="5661248"/>
            <a:ext cx="712787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650536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Ambition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en-GB" sz="2600" dirty="0">
                <a:ea typeface="Calibri"/>
              </a:rPr>
              <a:t>To agree a single system across Kent and Medway to:</a:t>
            </a:r>
          </a:p>
          <a:p>
            <a:pPr lvl="1">
              <a:lnSpc>
                <a:spcPct val="105000"/>
              </a:lnSpc>
              <a:spcAft>
                <a:spcPts val="800"/>
              </a:spcAft>
            </a:pPr>
            <a:r>
              <a:rPr lang="en-GB" sz="2600" dirty="0">
                <a:ea typeface="Calibri"/>
              </a:rPr>
              <a:t>Maintain a record of care homes, bed numbers and aligned practices</a:t>
            </a:r>
          </a:p>
          <a:p>
            <a:pPr lvl="1">
              <a:lnSpc>
                <a:spcPct val="105000"/>
              </a:lnSpc>
              <a:spcAft>
                <a:spcPts val="800"/>
              </a:spcAft>
            </a:pPr>
            <a:r>
              <a:rPr lang="en-GB" sz="2600" dirty="0">
                <a:ea typeface="Calibri"/>
              </a:rPr>
              <a:t>Understand the care home population</a:t>
            </a:r>
          </a:p>
          <a:p>
            <a:pPr lvl="1">
              <a:lnSpc>
                <a:spcPct val="105000"/>
              </a:lnSpc>
              <a:spcAft>
                <a:spcPts val="800"/>
              </a:spcAft>
            </a:pPr>
            <a:r>
              <a:rPr lang="en-GB" sz="2600" dirty="0">
                <a:ea typeface="Calibri"/>
              </a:rPr>
              <a:t>Understand the health and social care needs and service usage, both planned and unplanned care</a:t>
            </a: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en-GB" sz="2600" dirty="0">
                <a:ea typeface="Calibri"/>
              </a:rPr>
              <a:t>To develop a dashboard with multiple functions/ view appropriate to different groups (care home staff, PCNs, CCG etc.). </a:t>
            </a: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en-GB" sz="2600" dirty="0">
                <a:ea typeface="Calibri"/>
              </a:rPr>
              <a:t>To be able to follow care home resident activity between different organisations to understand treatment and care pathways</a:t>
            </a:r>
          </a:p>
          <a:p>
            <a:pPr>
              <a:lnSpc>
                <a:spcPct val="105000"/>
              </a:lnSpc>
              <a:spcAft>
                <a:spcPts val="800"/>
              </a:spcAft>
            </a:pPr>
            <a:r>
              <a:rPr lang="en-GB" sz="2600" dirty="0">
                <a:ea typeface="Calibri"/>
              </a:rPr>
              <a:t>To use data effectively to measure change and improve services.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77573773"/>
      </p:ext>
    </p:extLst>
  </p:cSld>
  <p:clrMapOvr>
    <a:masterClrMapping/>
  </p:clrMapOvr>
</p:sld>
</file>

<file path=ppt/theme/theme1.xml><?xml version="1.0" encoding="utf-8"?>
<a:theme xmlns:a="http://schemas.openxmlformats.org/drawingml/2006/main" name="KMCCG_powerpoint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KMCCG_powerpoint_template</Template>
  <TotalTime>45</TotalTime>
  <Words>388</Words>
  <Application>Microsoft Office PowerPoint</Application>
  <PresentationFormat>On-screen Show (4:3)</PresentationFormat>
  <Paragraphs>43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KMCCG_powerpoint_template</vt:lpstr>
      <vt:lpstr>Shared Health and Care Analytics Board Care Homes summary  Clare Thomas 17th May 2021</vt:lpstr>
      <vt:lpstr>Background and Context</vt:lpstr>
      <vt:lpstr>Enhanced Health in Care Homes</vt:lpstr>
      <vt:lpstr>Understanding the care home population</vt:lpstr>
      <vt:lpstr>Challenges with data for care homes</vt:lpstr>
      <vt:lpstr>Ambition</vt:lpstr>
    </vt:vector>
  </TitlesOfParts>
  <Company>Kent and Medway NHS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KMCCG PowerPoint template Title = Arial, font 30, pantone NHS blue  Author and date = Arial, font 20, black</dc:title>
  <dc:creator>Brett Burnell</dc:creator>
  <cp:lastModifiedBy>Emily Lloyd</cp:lastModifiedBy>
  <cp:revision>6</cp:revision>
  <dcterms:created xsi:type="dcterms:W3CDTF">2021-05-11T12:21:04Z</dcterms:created>
  <dcterms:modified xsi:type="dcterms:W3CDTF">2021-09-09T10:40:32Z</dcterms:modified>
</cp:coreProperties>
</file>