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4" r:id="rId1"/>
  </p:sldMasterIdLst>
  <p:notesMasterIdLst>
    <p:notesMasterId r:id="rId11"/>
  </p:notesMasterIdLst>
  <p:sldIdLst>
    <p:sldId id="256" r:id="rId2"/>
    <p:sldId id="269" r:id="rId3"/>
    <p:sldId id="270" r:id="rId4"/>
    <p:sldId id="271" r:id="rId5"/>
    <p:sldId id="265" r:id="rId6"/>
    <p:sldId id="266" r:id="rId7"/>
    <p:sldId id="267" r:id="rId8"/>
    <p:sldId id="268" r:id="rId9"/>
    <p:sldId id="260"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84"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ECCF8-1211-C24E-A90D-1160BF685CA3}" type="doc">
      <dgm:prSet loTypeId="urn:microsoft.com/office/officeart/2005/8/layout/venn1" loCatId="" qsTypeId="urn:microsoft.com/office/officeart/2005/8/quickstyle/simple2" qsCatId="simple" csTypeId="urn:microsoft.com/office/officeart/2005/8/colors/accent1_2" csCatId="accent1" phldr="1"/>
      <dgm:spPr/>
    </dgm:pt>
    <dgm:pt modelId="{97FF0778-DF21-7448-A183-6D3F56F29E71}">
      <dgm:prSet phldrT="[Text]" custT="1"/>
      <dgm:spPr/>
      <dgm:t>
        <a:bodyPr/>
        <a:lstStyle/>
        <a:p>
          <a:r>
            <a:rPr lang="en-US" sz="1340" b="1" dirty="0">
              <a:solidFill>
                <a:schemeClr val="bg1"/>
              </a:solidFill>
            </a:rPr>
            <a:t>The wider determinants of health</a:t>
          </a:r>
        </a:p>
      </dgm:t>
    </dgm:pt>
    <dgm:pt modelId="{4EF9272E-6D35-F740-98EE-5F1135354602}" type="parTrans" cxnId="{F506420E-F081-4B49-AE7E-E9552E245A95}">
      <dgm:prSet/>
      <dgm:spPr/>
      <dgm:t>
        <a:bodyPr/>
        <a:lstStyle/>
        <a:p>
          <a:endParaRPr lang="en-US" sz="1340" b="0">
            <a:solidFill>
              <a:schemeClr val="bg1"/>
            </a:solidFill>
          </a:endParaRPr>
        </a:p>
      </dgm:t>
    </dgm:pt>
    <dgm:pt modelId="{81E9E327-881B-4E43-A689-EAA35543EF6B}" type="sibTrans" cxnId="{F506420E-F081-4B49-AE7E-E9552E245A95}">
      <dgm:prSet/>
      <dgm:spPr/>
      <dgm:t>
        <a:bodyPr/>
        <a:lstStyle/>
        <a:p>
          <a:endParaRPr lang="en-US" sz="1340" b="0">
            <a:solidFill>
              <a:schemeClr val="bg1"/>
            </a:solidFill>
          </a:endParaRPr>
        </a:p>
      </dgm:t>
    </dgm:pt>
    <dgm:pt modelId="{3D102553-1CD7-3749-B078-D6BD6DB186B5}">
      <dgm:prSet phldrT="[Text]" custT="1"/>
      <dgm:spPr/>
      <dgm:t>
        <a:bodyPr/>
        <a:lstStyle/>
        <a:p>
          <a:r>
            <a:rPr lang="en-US" sz="1340" b="1" dirty="0">
              <a:solidFill>
                <a:schemeClr val="bg1"/>
              </a:solidFill>
            </a:rPr>
            <a:t>The places and communities we live in, and with</a:t>
          </a:r>
        </a:p>
      </dgm:t>
    </dgm:pt>
    <dgm:pt modelId="{C188AFE7-0F0D-894D-9637-C269B45AC71A}" type="parTrans" cxnId="{1CF4017E-6A10-1F49-AC6B-04109CFA1FE9}">
      <dgm:prSet/>
      <dgm:spPr/>
      <dgm:t>
        <a:bodyPr/>
        <a:lstStyle/>
        <a:p>
          <a:endParaRPr lang="en-US" sz="1340" b="0">
            <a:solidFill>
              <a:schemeClr val="bg1"/>
            </a:solidFill>
          </a:endParaRPr>
        </a:p>
      </dgm:t>
    </dgm:pt>
    <dgm:pt modelId="{0CE6F191-90B0-CE47-9F80-414BD65484EF}" type="sibTrans" cxnId="{1CF4017E-6A10-1F49-AC6B-04109CFA1FE9}">
      <dgm:prSet/>
      <dgm:spPr/>
      <dgm:t>
        <a:bodyPr/>
        <a:lstStyle/>
        <a:p>
          <a:endParaRPr lang="en-US" sz="1340" b="0">
            <a:solidFill>
              <a:schemeClr val="bg1"/>
            </a:solidFill>
          </a:endParaRPr>
        </a:p>
      </dgm:t>
    </dgm:pt>
    <dgm:pt modelId="{D531B158-F067-4266-8E17-C304B698068E}">
      <dgm:prSet phldrT="[Text]" custT="1"/>
      <dgm:spPr/>
      <dgm:t>
        <a:bodyPr/>
        <a:lstStyle/>
        <a:p>
          <a:r>
            <a:rPr lang="en-US" sz="1340" b="1" dirty="0">
              <a:solidFill>
                <a:schemeClr val="bg1"/>
              </a:solidFill>
            </a:rPr>
            <a:t>An integrated health and care system</a:t>
          </a:r>
        </a:p>
      </dgm:t>
    </dgm:pt>
    <dgm:pt modelId="{E85AFE34-B206-43D5-81A7-2A9A2ADC0577}" type="parTrans" cxnId="{46B7834E-496D-4C2B-B408-586934177589}">
      <dgm:prSet/>
      <dgm:spPr/>
      <dgm:t>
        <a:bodyPr/>
        <a:lstStyle/>
        <a:p>
          <a:endParaRPr lang="en-GB" sz="1340"/>
        </a:p>
      </dgm:t>
    </dgm:pt>
    <dgm:pt modelId="{D625EF8C-A810-4C5F-92B3-6A3F3CDE36B1}" type="sibTrans" cxnId="{46B7834E-496D-4C2B-B408-586934177589}">
      <dgm:prSet/>
      <dgm:spPr/>
      <dgm:t>
        <a:bodyPr/>
        <a:lstStyle/>
        <a:p>
          <a:endParaRPr lang="en-GB" sz="1340"/>
        </a:p>
      </dgm:t>
    </dgm:pt>
    <dgm:pt modelId="{F30457D1-5918-46DD-8D56-D4E727594C03}">
      <dgm:prSet phldrT="[Text]" custT="1"/>
      <dgm:spPr/>
      <dgm:t>
        <a:bodyPr anchor="ctr" anchorCtr="0"/>
        <a:lstStyle/>
        <a:p>
          <a:r>
            <a:rPr lang="en-US" sz="1340" b="1">
              <a:solidFill>
                <a:schemeClr val="bg1"/>
              </a:solidFill>
            </a:rPr>
            <a:t>Our health behaviours and lifestyles</a:t>
          </a:r>
          <a:endParaRPr lang="en-US" sz="1340" b="1" dirty="0">
            <a:solidFill>
              <a:schemeClr val="bg1"/>
            </a:solidFill>
          </a:endParaRPr>
        </a:p>
      </dgm:t>
    </dgm:pt>
    <dgm:pt modelId="{1A5AAF17-D63A-4940-9C64-6D48A4CC3981}" type="parTrans" cxnId="{71B26DD1-920F-4433-9FA9-95EB7179871E}">
      <dgm:prSet/>
      <dgm:spPr/>
      <dgm:t>
        <a:bodyPr/>
        <a:lstStyle/>
        <a:p>
          <a:endParaRPr lang="en-GB" sz="1340"/>
        </a:p>
      </dgm:t>
    </dgm:pt>
    <dgm:pt modelId="{065963D8-85FC-4EE5-B5E5-CA7740D67ABD}" type="sibTrans" cxnId="{71B26DD1-920F-4433-9FA9-95EB7179871E}">
      <dgm:prSet/>
      <dgm:spPr/>
      <dgm:t>
        <a:bodyPr/>
        <a:lstStyle/>
        <a:p>
          <a:endParaRPr lang="en-GB" sz="1340"/>
        </a:p>
      </dgm:t>
    </dgm:pt>
    <dgm:pt modelId="{ABD79D50-AE6A-9147-9141-A1023DFFA0D3}" type="pres">
      <dgm:prSet presAssocID="{BB7ECCF8-1211-C24E-A90D-1160BF685CA3}" presName="compositeShape" presStyleCnt="0">
        <dgm:presLayoutVars>
          <dgm:chMax val="7"/>
          <dgm:dir/>
          <dgm:resizeHandles val="exact"/>
        </dgm:presLayoutVars>
      </dgm:prSet>
      <dgm:spPr/>
    </dgm:pt>
    <dgm:pt modelId="{C8FF2319-8AAE-4347-876B-7904635EC6AF}" type="pres">
      <dgm:prSet presAssocID="{97FF0778-DF21-7448-A183-6D3F56F29E71}" presName="circ1" presStyleLbl="vennNode1" presStyleIdx="0" presStyleCnt="4" custLinFactNeighborY="-4214"/>
      <dgm:spPr/>
    </dgm:pt>
    <dgm:pt modelId="{27F7F056-44B8-2B4B-AFB9-630A12C7026F}" type="pres">
      <dgm:prSet presAssocID="{97FF0778-DF21-7448-A183-6D3F56F29E71}" presName="circ1Tx" presStyleLbl="revTx" presStyleIdx="0" presStyleCnt="0">
        <dgm:presLayoutVars>
          <dgm:chMax val="0"/>
          <dgm:chPref val="0"/>
          <dgm:bulletEnabled val="1"/>
        </dgm:presLayoutVars>
      </dgm:prSet>
      <dgm:spPr/>
    </dgm:pt>
    <dgm:pt modelId="{D9F7126F-CF4B-49D2-B007-754320D085CA}" type="pres">
      <dgm:prSet presAssocID="{D531B158-F067-4266-8E17-C304B698068E}" presName="circ2" presStyleLbl="vennNode1" presStyleIdx="1" presStyleCnt="4"/>
      <dgm:spPr/>
    </dgm:pt>
    <dgm:pt modelId="{7B5F12FC-A6E1-4126-A231-807A4EEDAADE}" type="pres">
      <dgm:prSet presAssocID="{D531B158-F067-4266-8E17-C304B698068E}" presName="circ2Tx" presStyleLbl="revTx" presStyleIdx="0" presStyleCnt="0">
        <dgm:presLayoutVars>
          <dgm:chMax val="0"/>
          <dgm:chPref val="0"/>
          <dgm:bulletEnabled val="1"/>
        </dgm:presLayoutVars>
      </dgm:prSet>
      <dgm:spPr/>
    </dgm:pt>
    <dgm:pt modelId="{8A51DF00-4DAB-2E41-AF51-F4B40809D978}" type="pres">
      <dgm:prSet presAssocID="{3D102553-1CD7-3749-B078-D6BD6DB186B5}" presName="circ3" presStyleLbl="vennNode1" presStyleIdx="2" presStyleCnt="4" custLinFactNeighborY="4745"/>
      <dgm:spPr/>
    </dgm:pt>
    <dgm:pt modelId="{D1791C18-1CA2-0046-A3C6-C5CA9857719C}" type="pres">
      <dgm:prSet presAssocID="{3D102553-1CD7-3749-B078-D6BD6DB186B5}" presName="circ3Tx" presStyleLbl="revTx" presStyleIdx="0" presStyleCnt="0">
        <dgm:presLayoutVars>
          <dgm:chMax val="0"/>
          <dgm:chPref val="0"/>
          <dgm:bulletEnabled val="1"/>
        </dgm:presLayoutVars>
      </dgm:prSet>
      <dgm:spPr/>
    </dgm:pt>
    <dgm:pt modelId="{376FC9AF-496F-4B1F-B26B-58B4938A627A}" type="pres">
      <dgm:prSet presAssocID="{F30457D1-5918-46DD-8D56-D4E727594C03}" presName="circ4" presStyleLbl="vennNode1" presStyleIdx="3" presStyleCnt="4" custLinFactNeighborX="-511"/>
      <dgm:spPr/>
    </dgm:pt>
    <dgm:pt modelId="{A6A80460-0D63-454E-8810-4D224C0301CF}" type="pres">
      <dgm:prSet presAssocID="{F30457D1-5918-46DD-8D56-D4E727594C03}" presName="circ4Tx" presStyleLbl="revTx" presStyleIdx="0" presStyleCnt="0">
        <dgm:presLayoutVars>
          <dgm:chMax val="0"/>
          <dgm:chPref val="0"/>
          <dgm:bulletEnabled val="1"/>
        </dgm:presLayoutVars>
      </dgm:prSet>
      <dgm:spPr/>
    </dgm:pt>
  </dgm:ptLst>
  <dgm:cxnLst>
    <dgm:cxn modelId="{FB52D404-49FF-4920-A0BC-E0937AE8E14A}" type="presOf" srcId="{F30457D1-5918-46DD-8D56-D4E727594C03}" destId="{376FC9AF-496F-4B1F-B26B-58B4938A627A}" srcOrd="0" destOrd="0" presId="urn:microsoft.com/office/officeart/2005/8/layout/venn1"/>
    <dgm:cxn modelId="{BE402D08-390B-4256-A7AD-9AB1F74C4D42}" type="presOf" srcId="{3D102553-1CD7-3749-B078-D6BD6DB186B5}" destId="{8A51DF00-4DAB-2E41-AF51-F4B40809D978}" srcOrd="0" destOrd="0" presId="urn:microsoft.com/office/officeart/2005/8/layout/venn1"/>
    <dgm:cxn modelId="{DEE0D90B-17AD-468E-A19C-1B21BC9482CE}" type="presOf" srcId="{97FF0778-DF21-7448-A183-6D3F56F29E71}" destId="{C8FF2319-8AAE-4347-876B-7904635EC6AF}" srcOrd="0" destOrd="0" presId="urn:microsoft.com/office/officeart/2005/8/layout/venn1"/>
    <dgm:cxn modelId="{F506420E-F081-4B49-AE7E-E9552E245A95}" srcId="{BB7ECCF8-1211-C24E-A90D-1160BF685CA3}" destId="{97FF0778-DF21-7448-A183-6D3F56F29E71}" srcOrd="0" destOrd="0" parTransId="{4EF9272E-6D35-F740-98EE-5F1135354602}" sibTransId="{81E9E327-881B-4E43-A689-EAA35543EF6B}"/>
    <dgm:cxn modelId="{5DB9AB5C-D4DB-43CA-ADAF-D52376E3479B}" type="presOf" srcId="{D531B158-F067-4266-8E17-C304B698068E}" destId="{7B5F12FC-A6E1-4126-A231-807A4EEDAADE}" srcOrd="1" destOrd="0" presId="urn:microsoft.com/office/officeart/2005/8/layout/venn1"/>
    <dgm:cxn modelId="{46B7834E-496D-4C2B-B408-586934177589}" srcId="{BB7ECCF8-1211-C24E-A90D-1160BF685CA3}" destId="{D531B158-F067-4266-8E17-C304B698068E}" srcOrd="1" destOrd="0" parTransId="{E85AFE34-B206-43D5-81A7-2A9A2ADC0577}" sibTransId="{D625EF8C-A810-4C5F-92B3-6A3F3CDE36B1}"/>
    <dgm:cxn modelId="{7AF12458-54D2-44B3-ACD5-7E7969B9B734}" type="presOf" srcId="{97FF0778-DF21-7448-A183-6D3F56F29E71}" destId="{27F7F056-44B8-2B4B-AFB9-630A12C7026F}" srcOrd="1" destOrd="0" presId="urn:microsoft.com/office/officeart/2005/8/layout/venn1"/>
    <dgm:cxn modelId="{1CF4017E-6A10-1F49-AC6B-04109CFA1FE9}" srcId="{BB7ECCF8-1211-C24E-A90D-1160BF685CA3}" destId="{3D102553-1CD7-3749-B078-D6BD6DB186B5}" srcOrd="2" destOrd="0" parTransId="{C188AFE7-0F0D-894D-9637-C269B45AC71A}" sibTransId="{0CE6F191-90B0-CE47-9F80-414BD65484EF}"/>
    <dgm:cxn modelId="{5B624C9C-7235-4AC5-838A-EBA044B7DA42}" type="presOf" srcId="{BB7ECCF8-1211-C24E-A90D-1160BF685CA3}" destId="{ABD79D50-AE6A-9147-9141-A1023DFFA0D3}" srcOrd="0" destOrd="0" presId="urn:microsoft.com/office/officeart/2005/8/layout/venn1"/>
    <dgm:cxn modelId="{606CE99C-E777-4190-AD8B-BF221F3BEE70}" type="presOf" srcId="{3D102553-1CD7-3749-B078-D6BD6DB186B5}" destId="{D1791C18-1CA2-0046-A3C6-C5CA9857719C}" srcOrd="1" destOrd="0" presId="urn:microsoft.com/office/officeart/2005/8/layout/venn1"/>
    <dgm:cxn modelId="{97935DAA-7ED1-41B6-B34D-BB03C49A558E}" type="presOf" srcId="{D531B158-F067-4266-8E17-C304B698068E}" destId="{D9F7126F-CF4B-49D2-B007-754320D085CA}" srcOrd="0" destOrd="0" presId="urn:microsoft.com/office/officeart/2005/8/layout/venn1"/>
    <dgm:cxn modelId="{28FE47CD-1AD3-4C77-B808-6F1E7D6FFF60}" type="presOf" srcId="{F30457D1-5918-46DD-8D56-D4E727594C03}" destId="{A6A80460-0D63-454E-8810-4D224C0301CF}" srcOrd="1" destOrd="0" presId="urn:microsoft.com/office/officeart/2005/8/layout/venn1"/>
    <dgm:cxn modelId="{71B26DD1-920F-4433-9FA9-95EB7179871E}" srcId="{BB7ECCF8-1211-C24E-A90D-1160BF685CA3}" destId="{F30457D1-5918-46DD-8D56-D4E727594C03}" srcOrd="3" destOrd="0" parTransId="{1A5AAF17-D63A-4940-9C64-6D48A4CC3981}" sibTransId="{065963D8-85FC-4EE5-B5E5-CA7740D67ABD}"/>
    <dgm:cxn modelId="{4168EAFB-1DF6-4A15-AE9E-D4B3A9321B25}" type="presParOf" srcId="{ABD79D50-AE6A-9147-9141-A1023DFFA0D3}" destId="{C8FF2319-8AAE-4347-876B-7904635EC6AF}" srcOrd="0" destOrd="0" presId="urn:microsoft.com/office/officeart/2005/8/layout/venn1"/>
    <dgm:cxn modelId="{22F2A284-0045-4335-B15F-9843512A6A62}" type="presParOf" srcId="{ABD79D50-AE6A-9147-9141-A1023DFFA0D3}" destId="{27F7F056-44B8-2B4B-AFB9-630A12C7026F}" srcOrd="1" destOrd="0" presId="urn:microsoft.com/office/officeart/2005/8/layout/venn1"/>
    <dgm:cxn modelId="{4684D7F1-9DD4-4365-BD60-5C8D041A4CD3}" type="presParOf" srcId="{ABD79D50-AE6A-9147-9141-A1023DFFA0D3}" destId="{D9F7126F-CF4B-49D2-B007-754320D085CA}" srcOrd="2" destOrd="0" presId="urn:microsoft.com/office/officeart/2005/8/layout/venn1"/>
    <dgm:cxn modelId="{D890A05B-905F-42E1-965A-A3146E5EDA38}" type="presParOf" srcId="{ABD79D50-AE6A-9147-9141-A1023DFFA0D3}" destId="{7B5F12FC-A6E1-4126-A231-807A4EEDAADE}" srcOrd="3" destOrd="0" presId="urn:microsoft.com/office/officeart/2005/8/layout/venn1"/>
    <dgm:cxn modelId="{DBCE8E4F-89DF-41FA-B023-133B162607B7}" type="presParOf" srcId="{ABD79D50-AE6A-9147-9141-A1023DFFA0D3}" destId="{8A51DF00-4DAB-2E41-AF51-F4B40809D978}" srcOrd="4" destOrd="0" presId="urn:microsoft.com/office/officeart/2005/8/layout/venn1"/>
    <dgm:cxn modelId="{D8E8C5D1-84A0-4234-8CFB-15F19518926E}" type="presParOf" srcId="{ABD79D50-AE6A-9147-9141-A1023DFFA0D3}" destId="{D1791C18-1CA2-0046-A3C6-C5CA9857719C}" srcOrd="5" destOrd="0" presId="urn:microsoft.com/office/officeart/2005/8/layout/venn1"/>
    <dgm:cxn modelId="{3DA6C47E-B5AF-4733-B732-C5FEFAED29D1}" type="presParOf" srcId="{ABD79D50-AE6A-9147-9141-A1023DFFA0D3}" destId="{376FC9AF-496F-4B1F-B26B-58B4938A627A}" srcOrd="6" destOrd="0" presId="urn:microsoft.com/office/officeart/2005/8/layout/venn1"/>
    <dgm:cxn modelId="{1CC85179-BCB2-418A-8462-681687578C99}" type="presParOf" srcId="{ABD79D50-AE6A-9147-9141-A1023DFFA0D3}" destId="{A6A80460-0D63-454E-8810-4D224C0301CF}" srcOrd="7"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F2319-8AAE-4347-876B-7904635EC6AF}">
      <dsp:nvSpPr>
        <dsp:cNvPr id="0" name=""/>
        <dsp:cNvSpPr/>
      </dsp:nvSpPr>
      <dsp:spPr>
        <a:xfrm>
          <a:off x="3358271" y="0"/>
          <a:ext cx="2370836" cy="23708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95630">
            <a:lnSpc>
              <a:spcPct val="90000"/>
            </a:lnSpc>
            <a:spcBef>
              <a:spcPct val="0"/>
            </a:spcBef>
            <a:spcAft>
              <a:spcPct val="35000"/>
            </a:spcAft>
            <a:buNone/>
          </a:pPr>
          <a:r>
            <a:rPr lang="en-US" sz="1340" b="1" kern="1200" dirty="0">
              <a:solidFill>
                <a:schemeClr val="bg1"/>
              </a:solidFill>
            </a:rPr>
            <a:t>The wider determinants of health</a:t>
          </a:r>
        </a:p>
      </dsp:txBody>
      <dsp:txXfrm>
        <a:off x="3631829" y="319150"/>
        <a:ext cx="1823720" cy="752284"/>
      </dsp:txXfrm>
    </dsp:sp>
    <dsp:sp modelId="{D9F7126F-CF4B-49D2-B007-754320D085CA}">
      <dsp:nvSpPr>
        <dsp:cNvPr id="0" name=""/>
        <dsp:cNvSpPr/>
      </dsp:nvSpPr>
      <dsp:spPr>
        <a:xfrm>
          <a:off x="4406910" y="1094231"/>
          <a:ext cx="2370836" cy="23708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95630">
            <a:lnSpc>
              <a:spcPct val="90000"/>
            </a:lnSpc>
            <a:spcBef>
              <a:spcPct val="0"/>
            </a:spcBef>
            <a:spcAft>
              <a:spcPct val="35000"/>
            </a:spcAft>
            <a:buNone/>
          </a:pPr>
          <a:r>
            <a:rPr lang="en-US" sz="1340" b="1" kern="1200" dirty="0">
              <a:solidFill>
                <a:schemeClr val="bg1"/>
              </a:solidFill>
            </a:rPr>
            <a:t>An integrated health and care system</a:t>
          </a:r>
        </a:p>
      </dsp:txBody>
      <dsp:txXfrm>
        <a:off x="5683514" y="1367789"/>
        <a:ext cx="911860" cy="1823720"/>
      </dsp:txXfrm>
    </dsp:sp>
    <dsp:sp modelId="{8A51DF00-4DAB-2E41-AF51-F4B40809D978}">
      <dsp:nvSpPr>
        <dsp:cNvPr id="0" name=""/>
        <dsp:cNvSpPr/>
      </dsp:nvSpPr>
      <dsp:spPr>
        <a:xfrm>
          <a:off x="3358271" y="2188464"/>
          <a:ext cx="2370836" cy="23708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95630">
            <a:lnSpc>
              <a:spcPct val="90000"/>
            </a:lnSpc>
            <a:spcBef>
              <a:spcPct val="0"/>
            </a:spcBef>
            <a:spcAft>
              <a:spcPct val="35000"/>
            </a:spcAft>
            <a:buNone/>
          </a:pPr>
          <a:r>
            <a:rPr lang="en-US" sz="1340" b="1" kern="1200" dirty="0">
              <a:solidFill>
                <a:schemeClr val="bg1"/>
              </a:solidFill>
            </a:rPr>
            <a:t>The places and communities we live in, and with</a:t>
          </a:r>
        </a:p>
      </dsp:txBody>
      <dsp:txXfrm>
        <a:off x="3631829" y="3487864"/>
        <a:ext cx="1823720" cy="752284"/>
      </dsp:txXfrm>
    </dsp:sp>
    <dsp:sp modelId="{376FC9AF-496F-4B1F-B26B-58B4938A627A}">
      <dsp:nvSpPr>
        <dsp:cNvPr id="0" name=""/>
        <dsp:cNvSpPr/>
      </dsp:nvSpPr>
      <dsp:spPr>
        <a:xfrm>
          <a:off x="2297517" y="1094231"/>
          <a:ext cx="2370836" cy="23708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95630">
            <a:lnSpc>
              <a:spcPct val="90000"/>
            </a:lnSpc>
            <a:spcBef>
              <a:spcPct val="0"/>
            </a:spcBef>
            <a:spcAft>
              <a:spcPct val="35000"/>
            </a:spcAft>
            <a:buNone/>
          </a:pPr>
          <a:r>
            <a:rPr lang="en-US" sz="1340" b="1" kern="1200">
              <a:solidFill>
                <a:schemeClr val="bg1"/>
              </a:solidFill>
            </a:rPr>
            <a:t>Our health behaviours and lifestyles</a:t>
          </a:r>
          <a:endParaRPr lang="en-US" sz="1340" b="1" kern="1200" dirty="0">
            <a:solidFill>
              <a:schemeClr val="bg1"/>
            </a:solidFill>
          </a:endParaRPr>
        </a:p>
      </dsp:txBody>
      <dsp:txXfrm>
        <a:off x="2479889" y="1367789"/>
        <a:ext cx="911860" cy="18237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CD26F-094C-43C7-83E0-5BA33ED008C0}" type="datetimeFigureOut">
              <a:rPr lang="en-GB" smtClean="0"/>
              <a:t>13/01/2020</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4DC08-39F1-43A6-AF22-667231FEF04F}" type="slidenum">
              <a:rPr lang="en-GB" smtClean="0"/>
              <a:t>‹#›</a:t>
            </a:fld>
            <a:endParaRPr lang="en-GB"/>
          </a:p>
        </p:txBody>
      </p:sp>
    </p:spTree>
    <p:extLst>
      <p:ext uri="{BB962C8B-B14F-4D97-AF65-F5344CB8AC3E}">
        <p14:creationId xmlns:p14="http://schemas.microsoft.com/office/powerpoint/2010/main" val="178449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a:solidFill>
                  <a:schemeClr val="tx1"/>
                </a:solidFill>
                <a:latin typeface="Arial" panose="020B0604020202020204" pitchFamily="34" charset="0"/>
                <a:cs typeface="Arial" panose="020B0604020202020204" pitchFamily="34" charset="0"/>
              </a:rPr>
              <a:t>We want to make some organisational changes to enable us to provide better and more joined-up services. This will see us become an integrated care system, in line with the</a:t>
            </a:r>
            <a:r>
              <a:rPr lang="en-GB" sz="1200" baseline="0" dirty="0">
                <a:solidFill>
                  <a:schemeClr val="tx1"/>
                </a:solidFill>
                <a:latin typeface="Arial" panose="020B0604020202020204" pitchFamily="34" charset="0"/>
                <a:cs typeface="Arial" panose="020B0604020202020204" pitchFamily="34" charset="0"/>
              </a:rPr>
              <a:t> national NHS Long Term Plan.</a:t>
            </a:r>
          </a:p>
          <a:p>
            <a:endParaRPr lang="en-GB" sz="1200" baseline="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This will help us to deliver better care for local people including the commitments set out in the NHS Long Term Plan, published in January 2019.</a:t>
            </a:r>
          </a:p>
        </p:txBody>
      </p:sp>
      <p:sp>
        <p:nvSpPr>
          <p:cNvPr id="4" name="Slide Number Placeholder 3"/>
          <p:cNvSpPr>
            <a:spLocks noGrp="1"/>
          </p:cNvSpPr>
          <p:nvPr>
            <p:ph type="sldNum" sz="quarter" idx="10"/>
          </p:nvPr>
        </p:nvSpPr>
        <p:spPr/>
        <p:txBody>
          <a:bodyPr/>
          <a:lstStyle/>
          <a:p>
            <a:fld id="{435CEC63-7876-4D24-8699-3AC623E2B34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48923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5CEC63-7876-4D24-8699-3AC623E2B348}" type="slidenum">
              <a:rPr lang="en-GB" smtClean="0"/>
              <a:t>2</a:t>
            </a:fld>
            <a:endParaRPr lang="en-GB"/>
          </a:p>
        </p:txBody>
      </p:sp>
    </p:spTree>
    <p:extLst>
      <p:ext uri="{BB962C8B-B14F-4D97-AF65-F5344CB8AC3E}">
        <p14:creationId xmlns:p14="http://schemas.microsoft.com/office/powerpoint/2010/main" val="135261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5CEC63-7876-4D24-8699-3AC623E2B348}" type="slidenum">
              <a:rPr lang="en-GB" smtClean="0"/>
              <a:t>3</a:t>
            </a:fld>
            <a:endParaRPr lang="en-GB"/>
          </a:p>
        </p:txBody>
      </p:sp>
    </p:spTree>
    <p:extLst>
      <p:ext uri="{BB962C8B-B14F-4D97-AF65-F5344CB8AC3E}">
        <p14:creationId xmlns:p14="http://schemas.microsoft.com/office/powerpoint/2010/main" val="135261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5CEC63-7876-4D24-8699-3AC623E2B348}" type="slidenum">
              <a:rPr lang="en-GB" smtClean="0"/>
              <a:t>6</a:t>
            </a:fld>
            <a:endParaRPr lang="en-GB" dirty="0"/>
          </a:p>
        </p:txBody>
      </p:sp>
    </p:spTree>
    <p:extLst>
      <p:ext uri="{BB962C8B-B14F-4D97-AF65-F5344CB8AC3E}">
        <p14:creationId xmlns:p14="http://schemas.microsoft.com/office/powerpoint/2010/main" val="219871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5CEC63-7876-4D24-8699-3AC623E2B348}" type="slidenum">
              <a:rPr lang="en-GB" smtClean="0"/>
              <a:t>7</a:t>
            </a:fld>
            <a:endParaRPr lang="en-GB" dirty="0"/>
          </a:p>
        </p:txBody>
      </p:sp>
    </p:spTree>
    <p:extLst>
      <p:ext uri="{BB962C8B-B14F-4D97-AF65-F5344CB8AC3E}">
        <p14:creationId xmlns:p14="http://schemas.microsoft.com/office/powerpoint/2010/main" val="2027244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906000" cy="264695"/>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b="0" i="0" dirty="0">
              <a:solidFill>
                <a:schemeClr val="bg1"/>
              </a:solidFill>
              <a:latin typeface="Arial" panose="020B0604020202020204" pitchFamily="34" charset="0"/>
              <a:cs typeface="Arial" panose="020B0604020202020204" pitchFamily="34" charset="0"/>
            </a:endParaRPr>
          </a:p>
        </p:txBody>
      </p:sp>
      <p:sp>
        <p:nvSpPr>
          <p:cNvPr id="3" name="Title 1"/>
          <p:cNvSpPr>
            <a:spLocks noGrp="1"/>
          </p:cNvSpPr>
          <p:nvPr>
            <p:ph type="ctrTitle"/>
          </p:nvPr>
        </p:nvSpPr>
        <p:spPr>
          <a:xfrm>
            <a:off x="1476789" y="2161337"/>
            <a:ext cx="7429500" cy="2387600"/>
          </a:xfrm>
        </p:spPr>
        <p:txBody>
          <a:bodyPr anchor="b">
            <a:normAutofit/>
          </a:bodyPr>
          <a:lstStyle>
            <a:lvl1pPr algn="l">
              <a:defRPr sz="3575"/>
            </a:lvl1pPr>
          </a:lstStyle>
          <a:p>
            <a:r>
              <a:rPr lang="en-US"/>
              <a:t>Click to edit Master title style</a:t>
            </a:r>
            <a:endParaRPr lang="en-GB" dirty="0"/>
          </a:p>
        </p:txBody>
      </p:sp>
      <p:sp>
        <p:nvSpPr>
          <p:cNvPr id="5" name="Subtitle 2"/>
          <p:cNvSpPr>
            <a:spLocks noGrp="1"/>
          </p:cNvSpPr>
          <p:nvPr>
            <p:ph type="subTitle" idx="1"/>
          </p:nvPr>
        </p:nvSpPr>
        <p:spPr>
          <a:xfrm>
            <a:off x="1476789" y="4557750"/>
            <a:ext cx="7429500" cy="371764"/>
          </a:xfrm>
          <a:prstGeom prst="rect">
            <a:avLst/>
          </a:prstGeom>
        </p:spPr>
        <p:txBody>
          <a:bodyPr/>
          <a:lstStyle>
            <a:lvl1pPr marL="0" indent="0" algn="l">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en-US"/>
              <a:t>Click to edit Master subtitle style</a:t>
            </a:r>
            <a:endParaRPr lang="en-GB" dirty="0"/>
          </a:p>
        </p:txBody>
      </p:sp>
      <p:pic>
        <p:nvPicPr>
          <p:cNvPr id="6" name="Picture 7" descr="KCC.png"/>
          <p:cNvPicPr>
            <a:picLocks noChangeAspect="1"/>
          </p:cNvPicPr>
          <p:nvPr userDrawn="1"/>
        </p:nvPicPr>
        <p:blipFill rotWithShape="1">
          <a:blip r:embed="rId3"/>
          <a:srcRect t="18740" b="18578"/>
          <a:stretch/>
        </p:blipFill>
        <p:spPr bwMode="auto">
          <a:xfrm>
            <a:off x="7714552" y="6104918"/>
            <a:ext cx="787687" cy="493736"/>
          </a:xfrm>
          <a:prstGeom prst="rect">
            <a:avLst/>
          </a:prstGeom>
          <a:noFill/>
          <a:ln w="9525">
            <a:noFill/>
            <a:miter lim="800000"/>
            <a:headEnd/>
            <a:tailEnd/>
          </a:ln>
        </p:spPr>
      </p:pic>
      <p:pic>
        <p:nvPicPr>
          <p:cNvPr id="7" name="Picture 8" descr="Medway Council.jpg"/>
          <p:cNvPicPr>
            <a:picLocks noChangeAspect="1"/>
          </p:cNvPicPr>
          <p:nvPr userDrawn="1"/>
        </p:nvPicPr>
        <p:blipFill>
          <a:blip r:embed="rId4">
            <a:clrChange>
              <a:clrFrom>
                <a:srgbClr val="FEFEFE"/>
              </a:clrFrom>
              <a:clrTo>
                <a:srgbClr val="FEFEFE">
                  <a:alpha val="0"/>
                </a:srgbClr>
              </a:clrTo>
            </a:clrChange>
          </a:blip>
          <a:srcRect/>
          <a:stretch>
            <a:fillRect/>
          </a:stretch>
        </p:blipFill>
        <p:spPr bwMode="auto">
          <a:xfrm>
            <a:off x="6876039" y="6104919"/>
            <a:ext cx="713880" cy="493735"/>
          </a:xfrm>
          <a:prstGeom prst="rect">
            <a:avLst/>
          </a:prstGeom>
          <a:noFill/>
          <a:ln w="9525">
            <a:noFill/>
            <a:miter lim="800000"/>
            <a:headEnd/>
            <a:tailEnd/>
          </a:ln>
        </p:spPr>
      </p:pic>
      <p:pic>
        <p:nvPicPr>
          <p:cNvPr id="8" name="Picture 9" descr="NHS logo.jpg"/>
          <p:cNvPicPr>
            <a:picLocks noChangeAspect="1"/>
          </p:cNvPicPr>
          <p:nvPr userDrawn="1"/>
        </p:nvPicPr>
        <p:blipFill>
          <a:blip r:embed="rId5"/>
          <a:srcRect/>
          <a:stretch>
            <a:fillRect/>
          </a:stretch>
        </p:blipFill>
        <p:spPr bwMode="auto">
          <a:xfrm>
            <a:off x="8683022" y="6237524"/>
            <a:ext cx="893038" cy="361129"/>
          </a:xfrm>
          <a:prstGeom prst="rect">
            <a:avLst/>
          </a:prstGeom>
          <a:noFill/>
          <a:ln w="9525">
            <a:noFill/>
            <a:miter lim="800000"/>
            <a:headEnd/>
            <a:tailEnd/>
          </a:ln>
        </p:spPr>
      </p:pic>
      <p:sp>
        <p:nvSpPr>
          <p:cNvPr id="2" name="Rectangle 1"/>
          <p:cNvSpPr/>
          <p:nvPr userDrawn="1"/>
        </p:nvSpPr>
        <p:spPr>
          <a:xfrm>
            <a:off x="0" y="6099909"/>
            <a:ext cx="6751406" cy="646331"/>
          </a:xfrm>
          <a:prstGeom prst="rect">
            <a:avLst/>
          </a:prstGeom>
        </p:spPr>
        <p:txBody>
          <a:bodyPr wrap="square">
            <a:spAutoFit/>
          </a:bodyPr>
          <a:lstStyle/>
          <a:p>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Transforming health and social care in Kent and Medway </a:t>
            </a:r>
            <a:r>
              <a:rPr lang="en-GB" sz="1200"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is a partnership of all the NHS organisations in Kent and Medway, Kent County Council and Medway Council. We are working together to develop and deliver the Sustainability and Transformation Plan for our area</a:t>
            </a:r>
            <a:r>
              <a:rPr lang="en-GB" sz="1200" i="1" dirty="0">
                <a:solidFill>
                  <a:srgbClr val="231F2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1200" dirty="0"/>
          </a:p>
        </p:txBody>
      </p:sp>
    </p:spTree>
    <p:extLst>
      <p:ext uri="{BB962C8B-B14F-4D97-AF65-F5344CB8AC3E}">
        <p14:creationId xmlns:p14="http://schemas.microsoft.com/office/powerpoint/2010/main" val="401714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636563" cy="2852737"/>
          </a:xfrm>
        </p:spPr>
        <p:txBody>
          <a:bodyPr anchor="b">
            <a:normAutofit/>
          </a:bodyPr>
          <a:lstStyle>
            <a:lvl1pPr marL="84138" indent="0">
              <a:defRPr sz="3250"/>
            </a:lvl1pPr>
          </a:lstStyle>
          <a:p>
            <a:r>
              <a:rPr lang="en-US"/>
              <a:t>Click to edit Master title style</a:t>
            </a:r>
            <a:endParaRPr lang="en-GB" dirty="0"/>
          </a:p>
        </p:txBody>
      </p:sp>
      <p:sp>
        <p:nvSpPr>
          <p:cNvPr id="3" name="Text Placeholder 2"/>
          <p:cNvSpPr>
            <a:spLocks noGrp="1"/>
          </p:cNvSpPr>
          <p:nvPr>
            <p:ph type="body" idx="1"/>
          </p:nvPr>
        </p:nvSpPr>
        <p:spPr>
          <a:xfrm>
            <a:off x="675879" y="4589466"/>
            <a:ext cx="8636563" cy="752555"/>
          </a:xfrm>
          <a:prstGeom prst="rect">
            <a:avLst/>
          </a:prstGeom>
        </p:spPr>
        <p:txBody>
          <a:bodyPr/>
          <a:lstStyle>
            <a:lvl1pPr marL="0" indent="0">
              <a:buNone/>
              <a:defRPr sz="1463">
                <a:solidFill>
                  <a:schemeClr val="tx1"/>
                </a:solidFill>
              </a:defRPr>
            </a:lvl1pPr>
            <a:lvl2pPr marL="278606" indent="0">
              <a:buNone/>
              <a:defRPr sz="1219">
                <a:solidFill>
                  <a:schemeClr val="tx1">
                    <a:tint val="75000"/>
                  </a:schemeClr>
                </a:solidFill>
              </a:defRPr>
            </a:lvl2pPr>
            <a:lvl3pPr marL="557213" indent="0">
              <a:buNone/>
              <a:defRPr sz="1097">
                <a:solidFill>
                  <a:schemeClr val="tx1">
                    <a:tint val="75000"/>
                  </a:schemeClr>
                </a:solidFill>
              </a:defRPr>
            </a:lvl3pPr>
            <a:lvl4pPr marL="835819" indent="0">
              <a:buNone/>
              <a:defRPr sz="975">
                <a:solidFill>
                  <a:schemeClr val="tx1">
                    <a:tint val="75000"/>
                  </a:schemeClr>
                </a:solidFill>
              </a:defRPr>
            </a:lvl4pPr>
            <a:lvl5pPr marL="1114425" indent="0">
              <a:buNone/>
              <a:defRPr sz="975">
                <a:solidFill>
                  <a:schemeClr val="tx1">
                    <a:tint val="75000"/>
                  </a:schemeClr>
                </a:solidFill>
              </a:defRPr>
            </a:lvl5pPr>
            <a:lvl6pPr marL="1393031" indent="0">
              <a:buNone/>
              <a:defRPr sz="975">
                <a:solidFill>
                  <a:schemeClr val="tx1">
                    <a:tint val="75000"/>
                  </a:schemeClr>
                </a:solidFill>
              </a:defRPr>
            </a:lvl6pPr>
            <a:lvl7pPr marL="1671638" indent="0">
              <a:buNone/>
              <a:defRPr sz="975">
                <a:solidFill>
                  <a:schemeClr val="tx1">
                    <a:tint val="75000"/>
                  </a:schemeClr>
                </a:solidFill>
              </a:defRPr>
            </a:lvl7pPr>
            <a:lvl8pPr marL="1950244" indent="0">
              <a:buNone/>
              <a:defRPr sz="975">
                <a:solidFill>
                  <a:schemeClr val="tx1">
                    <a:tint val="75000"/>
                  </a:schemeClr>
                </a:solidFill>
              </a:defRPr>
            </a:lvl8pPr>
            <a:lvl9pPr marL="2228850" indent="0">
              <a:buNone/>
              <a:defRPr sz="97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55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6" y="1034717"/>
            <a:ext cx="9087684" cy="4559968"/>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80475" y="476769"/>
            <a:ext cx="9308608" cy="401536"/>
          </a:xfrm>
          <a:prstGeom prst="rect">
            <a:avLst/>
          </a:prstGeom>
        </p:spPr>
        <p:txBody>
          <a:bodyPr vert="horz" lIns="0" tIns="45720" rIns="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804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33" y="431051"/>
            <a:ext cx="9019008" cy="471318"/>
          </a:xfrm>
        </p:spPr>
        <p:txBody>
          <a:bodyPr>
            <a:noAutofit/>
          </a:bodyPr>
          <a:lstStyle>
            <a:lvl1pPr>
              <a:defRPr sz="2400"/>
            </a:lvl1pPr>
          </a:lstStyle>
          <a:p>
            <a:r>
              <a:rPr lang="en-US"/>
              <a:t>Click to edit Master title style</a:t>
            </a:r>
            <a:endParaRPr lang="en-GB" dirty="0"/>
          </a:p>
        </p:txBody>
      </p:sp>
      <p:sp>
        <p:nvSpPr>
          <p:cNvPr id="5" name="Content Placeholder 2"/>
          <p:cNvSpPr>
            <a:spLocks noGrp="1"/>
          </p:cNvSpPr>
          <p:nvPr>
            <p:ph idx="10"/>
          </p:nvPr>
        </p:nvSpPr>
        <p:spPr>
          <a:xfrm>
            <a:off x="180476"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932171" y="1167063"/>
            <a:ext cx="4487058" cy="5009900"/>
          </a:xfrm>
          <a:prstGeom prst="rect">
            <a:avLst/>
          </a:prstGeom>
        </p:spPr>
        <p:txBody>
          <a:bodyPr/>
          <a:lstStyle>
            <a:lvl1pPr>
              <a:buClr>
                <a:srgbClr val="BD007A"/>
              </a:buClr>
              <a:defRPr sz="2000"/>
            </a:lvl1pPr>
            <a:lvl2pPr marL="603647" indent="-232172">
              <a:buClr>
                <a:srgbClr val="BD007A"/>
              </a:buClr>
              <a:buFont typeface="Symbol" panose="05050102010706020507" pitchFamily="18" charset="2"/>
              <a:buChar char="-"/>
              <a:defRPr sz="1800"/>
            </a:lvl2pPr>
            <a:lvl3pPr marL="928688" indent="-185738">
              <a:buClr>
                <a:srgbClr val="BD007A"/>
              </a:buClr>
              <a:buFont typeface="Courier New" panose="02070309020205020404" pitchFamily="49" charset="0"/>
              <a:buChar char="o"/>
              <a:defRPr sz="1600"/>
            </a:lvl3pPr>
            <a:lvl4pPr marL="1300163" indent="-185738">
              <a:buClr>
                <a:srgbClr val="BD007A"/>
              </a:buClr>
              <a:buFont typeface="Wingdings" panose="05000000000000000000" pitchFamily="2" charset="2"/>
              <a:buChar char="§"/>
              <a:defRPr sz="1600"/>
            </a:lvl4pPr>
            <a:lvl5pPr>
              <a:buClr>
                <a:srgbClr val="BD007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409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77" y="394954"/>
            <a:ext cx="9554076" cy="411162"/>
          </a:xfrm>
        </p:spPr>
        <p:txBody>
          <a:bodyPr>
            <a:noAutofit/>
          </a:bodyPr>
          <a:lstStyle>
            <a:lvl1pPr>
              <a:defRPr sz="2400"/>
            </a:lvl1pPr>
          </a:lstStyle>
          <a:p>
            <a:r>
              <a:rPr lang="en-US"/>
              <a:t>Click to edit Master title style</a:t>
            </a:r>
            <a:endParaRPr lang="en-GB" dirty="0"/>
          </a:p>
        </p:txBody>
      </p:sp>
      <p:sp>
        <p:nvSpPr>
          <p:cNvPr id="5" name="Text Placeholder 4"/>
          <p:cNvSpPr>
            <a:spLocks noGrp="1"/>
          </p:cNvSpPr>
          <p:nvPr>
            <p:ph type="body" sz="quarter" idx="10"/>
          </p:nvPr>
        </p:nvSpPr>
        <p:spPr>
          <a:xfrm>
            <a:off x="143377" y="6417469"/>
            <a:ext cx="7412037" cy="293687"/>
          </a:xfrm>
          <a:prstGeom prst="rect">
            <a:avLst/>
          </a:prstGeom>
        </p:spPr>
        <p:txBody>
          <a:bodyPr/>
          <a:lstStyle>
            <a:lvl1pPr marL="0" indent="0">
              <a:buNone/>
              <a:defRPr sz="100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6059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1"/>
          <a:ext cx="1587" cy="1587"/>
        </p:xfrm>
        <a:graphic>
          <a:graphicData uri="http://schemas.openxmlformats.org/presentationml/2006/ole">
            <mc:AlternateContent xmlns:mc="http://schemas.openxmlformats.org/markup-compatibility/2006">
              <mc:Choice xmlns:v="urn:schemas-microsoft-com:vml" Requires="v">
                <p:oleObj spid="_x0000_s10267" name="think-cell Slide" r:id="rId4" imgW="414" imgH="414" progId="TCLayout.ActiveDocument.1">
                  <p:embed/>
                </p:oleObj>
              </mc:Choice>
              <mc:Fallback>
                <p:oleObj name="think-cell Slide" r:id="rId4" imgW="414" imgH="414" progId="TCLayout.ActiveDocument.1">
                  <p:embed/>
                  <p:pic>
                    <p:nvPicPr>
                      <p:cNvPr id="2" name="Object 1" hidden="1"/>
                      <p:cNvPicPr/>
                      <p:nvPr/>
                    </p:nvPicPr>
                    <p:blipFill>
                      <a:blip r:embed="rId5"/>
                      <a:stretch>
                        <a:fillRect/>
                      </a:stretch>
                    </p:blipFill>
                    <p:spPr>
                      <a:xfrm>
                        <a:off x="1590" y="1591"/>
                        <a:ext cx="1587" cy="1587"/>
                      </a:xfrm>
                      <a:prstGeom prst="rect">
                        <a:avLst/>
                      </a:prstGeom>
                    </p:spPr>
                  </p:pic>
                </p:oleObj>
              </mc:Fallback>
            </mc:AlternateContent>
          </a:graphicData>
        </a:graphic>
      </p:graphicFrame>
      <p:sp>
        <p:nvSpPr>
          <p:cNvPr id="6" name="Content Placeholder 2"/>
          <p:cNvSpPr>
            <a:spLocks noGrp="1"/>
          </p:cNvSpPr>
          <p:nvPr>
            <p:ph idx="13"/>
          </p:nvPr>
        </p:nvSpPr>
        <p:spPr>
          <a:xfrm>
            <a:off x="144464" y="155671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8" name="Content Placeholder 2"/>
          <p:cNvSpPr>
            <a:spLocks noGrp="1"/>
          </p:cNvSpPr>
          <p:nvPr>
            <p:ph idx="17"/>
          </p:nvPr>
        </p:nvSpPr>
        <p:spPr>
          <a:xfrm>
            <a:off x="144464" y="917320"/>
            <a:ext cx="7063455" cy="493200"/>
          </a:xfrm>
          <a:prstGeom prst="rect">
            <a:avLst/>
          </a:prstGeom>
          <a:solidFill>
            <a:schemeClr val="accent1"/>
          </a:solidFill>
          <a:ln>
            <a:solidFill>
              <a:schemeClr val="accent1"/>
            </a:solidFill>
          </a:ln>
        </p:spPr>
        <p:txBody>
          <a:bodyPr lIns="72000" anchor="ctr">
            <a:noAutofit/>
          </a:bodyPr>
          <a:lstStyle>
            <a:lvl1pPr marL="0" indent="0" algn="l">
              <a:buNone/>
              <a:defRPr sz="2000" b="1">
                <a:solidFill>
                  <a:srgbClr val="FFFFFF"/>
                </a:solidFill>
              </a:defRPr>
            </a:lvl1pPr>
            <a:lvl5pPr marL="1436795" indent="0">
              <a:buNone/>
              <a:defRPr/>
            </a:lvl5pPr>
          </a:lstStyle>
          <a:p>
            <a:pPr lvl="0"/>
            <a:r>
              <a:rPr lang="en-US"/>
              <a:t>Click to edit Master text styles</a:t>
            </a:r>
          </a:p>
        </p:txBody>
      </p:sp>
      <p:sp>
        <p:nvSpPr>
          <p:cNvPr id="10" name="Content Placeholder 2"/>
          <p:cNvSpPr>
            <a:spLocks noGrp="1"/>
          </p:cNvSpPr>
          <p:nvPr>
            <p:ph idx="19"/>
          </p:nvPr>
        </p:nvSpPr>
        <p:spPr>
          <a:xfrm>
            <a:off x="144464" y="2196112"/>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12" name="Content Placeholder 2"/>
          <p:cNvSpPr>
            <a:spLocks noGrp="1"/>
          </p:cNvSpPr>
          <p:nvPr>
            <p:ph idx="21"/>
          </p:nvPr>
        </p:nvSpPr>
        <p:spPr>
          <a:xfrm>
            <a:off x="144464" y="2835508"/>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14" name="Content Placeholder 2"/>
          <p:cNvSpPr>
            <a:spLocks noGrp="1"/>
          </p:cNvSpPr>
          <p:nvPr>
            <p:ph idx="23"/>
          </p:nvPr>
        </p:nvSpPr>
        <p:spPr>
          <a:xfrm>
            <a:off x="144464" y="347490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16" name="Content Placeholder 2"/>
          <p:cNvSpPr>
            <a:spLocks noGrp="1"/>
          </p:cNvSpPr>
          <p:nvPr>
            <p:ph idx="25"/>
          </p:nvPr>
        </p:nvSpPr>
        <p:spPr>
          <a:xfrm>
            <a:off x="144464" y="4114300"/>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18" name="Content Placeholder 2"/>
          <p:cNvSpPr>
            <a:spLocks noGrp="1"/>
          </p:cNvSpPr>
          <p:nvPr>
            <p:ph idx="27"/>
          </p:nvPr>
        </p:nvSpPr>
        <p:spPr>
          <a:xfrm>
            <a:off x="144464" y="4753696"/>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20" name="Content Placeholder 2"/>
          <p:cNvSpPr>
            <a:spLocks noGrp="1"/>
          </p:cNvSpPr>
          <p:nvPr>
            <p:ph idx="29"/>
          </p:nvPr>
        </p:nvSpPr>
        <p:spPr>
          <a:xfrm>
            <a:off x="144464" y="5393094"/>
            <a:ext cx="7063455" cy="493200"/>
          </a:xfrm>
          <a:prstGeom prst="rect">
            <a:avLst/>
          </a:prstGeom>
          <a:solidFill>
            <a:schemeClr val="accent3"/>
          </a:solidFill>
          <a:ln>
            <a:solidFill>
              <a:schemeClr val="accent3"/>
            </a:solidFill>
          </a:ln>
        </p:spPr>
        <p:txBody>
          <a:bodyPr lIns="72000" anchor="ctr">
            <a:noAutofit/>
          </a:bodyPr>
          <a:lstStyle>
            <a:lvl1pPr marL="0" indent="0" algn="l">
              <a:buNone/>
              <a:defRPr sz="2000" b="0">
                <a:solidFill>
                  <a:srgbClr val="FFFFFF"/>
                </a:solidFill>
              </a:defRPr>
            </a:lvl1pPr>
            <a:lvl5pPr marL="1436795" indent="0">
              <a:buNone/>
              <a:defRPr/>
            </a:lvl5pPr>
          </a:lstStyle>
          <a:p>
            <a:pPr lvl="0"/>
            <a:r>
              <a:rPr lang="en-US"/>
              <a:t>Click to edit Master text styles</a:t>
            </a:r>
          </a:p>
        </p:txBody>
      </p:sp>
      <p:sp>
        <p:nvSpPr>
          <p:cNvPr id="13" name="TextBox 12"/>
          <p:cNvSpPr txBox="1"/>
          <p:nvPr userDrawn="1"/>
        </p:nvSpPr>
        <p:spPr>
          <a:xfrm>
            <a:off x="9128565" y="6528308"/>
            <a:ext cx="631215" cy="153889"/>
          </a:xfrm>
          <a:prstGeom prst="rect">
            <a:avLst/>
          </a:prstGeom>
          <a:ln w="19050">
            <a:noFill/>
          </a:ln>
        </p:spPr>
        <p:txBody>
          <a:bodyPr wrap="square" rIns="0" rtlCol="0" anchor="ctr">
            <a:noAutofit/>
          </a:bodyPr>
          <a:lstStyle/>
          <a:p>
            <a:pPr marL="0" algn="r" defTabSz="359190" rtl="0" eaLnBrk="1" latinLnBrk="0" hangingPunct="1"/>
            <a:fld id="{7975D375-C6DE-452E-BC3D-1A785EC4D219}" type="slidenum">
              <a:rPr lang="en-GB" sz="750" b="0" i="0" kern="1200" dirty="0" smtClean="0">
                <a:solidFill>
                  <a:schemeClr val="bg1">
                    <a:lumMod val="50000"/>
                  </a:schemeClr>
                </a:solidFill>
                <a:latin typeface="+mn-lt"/>
                <a:ea typeface="+mn-ea"/>
                <a:cs typeface="+mn-cs"/>
              </a:rPr>
              <a:pPr marL="0" algn="r" defTabSz="359190" rtl="0" eaLnBrk="1" latinLnBrk="0" hangingPunct="1"/>
              <a:t>‹#›</a:t>
            </a:fld>
            <a:endParaRPr lang="en-GB" sz="750" b="0" i="0" kern="1200" dirty="0">
              <a:solidFill>
                <a:schemeClr val="bg1">
                  <a:lumMod val="50000"/>
                </a:schemeClr>
              </a:solidFill>
              <a:latin typeface="+mn-lt"/>
              <a:ea typeface="+mn-ea"/>
              <a:cs typeface="+mn-cs"/>
            </a:endParaRPr>
          </a:p>
        </p:txBody>
      </p:sp>
      <p:sp>
        <p:nvSpPr>
          <p:cNvPr id="26" name="Title 1"/>
          <p:cNvSpPr>
            <a:spLocks noGrp="1"/>
          </p:cNvSpPr>
          <p:nvPr>
            <p:ph type="title"/>
          </p:nvPr>
        </p:nvSpPr>
        <p:spPr>
          <a:xfrm>
            <a:off x="144464" y="427128"/>
            <a:ext cx="9616215" cy="417093"/>
          </a:xfrm>
        </p:spPr>
        <p:txBody>
          <a:bodyPr/>
          <a:lstStyle>
            <a:lvl1pPr>
              <a:defRPr/>
            </a:lvl1pPr>
          </a:lstStyle>
          <a:p>
            <a:r>
              <a:rPr lang="en-US"/>
              <a:t>Click to edit Master title style</a:t>
            </a:r>
            <a:endParaRPr lang="en-GB" dirty="0"/>
          </a:p>
        </p:txBody>
      </p:sp>
      <p:sp>
        <p:nvSpPr>
          <p:cNvPr id="15" name="Content Placeholder 2"/>
          <p:cNvSpPr>
            <a:spLocks noGrp="1"/>
          </p:cNvSpPr>
          <p:nvPr>
            <p:ph idx="30"/>
          </p:nvPr>
        </p:nvSpPr>
        <p:spPr>
          <a:xfrm>
            <a:off x="7468603" y="156292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17" name="Content Placeholder 2"/>
          <p:cNvSpPr>
            <a:spLocks noGrp="1"/>
          </p:cNvSpPr>
          <p:nvPr>
            <p:ph idx="31"/>
          </p:nvPr>
        </p:nvSpPr>
        <p:spPr>
          <a:xfrm>
            <a:off x="7468603" y="923524"/>
            <a:ext cx="2185402" cy="493200"/>
          </a:xfrm>
          <a:prstGeom prst="rect">
            <a:avLst/>
          </a:prstGeom>
          <a:solidFill>
            <a:schemeClr val="accent1"/>
          </a:solidFill>
          <a:ln>
            <a:solidFill>
              <a:schemeClr val="accent1"/>
            </a:solidFill>
          </a:ln>
        </p:spPr>
        <p:txBody>
          <a:bodyPr lIns="72000" anchor="ctr">
            <a:noAutofit/>
          </a:bodyPr>
          <a:lstStyle>
            <a:lvl1pPr marL="0" indent="0" algn="l">
              <a:buNone/>
              <a:defRPr sz="1800" b="1">
                <a:solidFill>
                  <a:srgbClr val="FFFFFF"/>
                </a:solidFill>
              </a:defRPr>
            </a:lvl1pPr>
            <a:lvl5pPr marL="1436795" indent="0">
              <a:buNone/>
              <a:defRPr/>
            </a:lvl5pPr>
          </a:lstStyle>
          <a:p>
            <a:pPr lvl="0"/>
            <a:r>
              <a:rPr lang="en-US"/>
              <a:t>Click to edit Master text styles</a:t>
            </a:r>
          </a:p>
        </p:txBody>
      </p:sp>
      <p:sp>
        <p:nvSpPr>
          <p:cNvPr id="19" name="Content Placeholder 2"/>
          <p:cNvSpPr>
            <a:spLocks noGrp="1"/>
          </p:cNvSpPr>
          <p:nvPr>
            <p:ph idx="32"/>
          </p:nvPr>
        </p:nvSpPr>
        <p:spPr>
          <a:xfrm>
            <a:off x="7468603" y="2202316"/>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21" name="Content Placeholder 2"/>
          <p:cNvSpPr>
            <a:spLocks noGrp="1"/>
          </p:cNvSpPr>
          <p:nvPr>
            <p:ph idx="33"/>
          </p:nvPr>
        </p:nvSpPr>
        <p:spPr>
          <a:xfrm>
            <a:off x="7468603" y="2841712"/>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23" name="Content Placeholder 2"/>
          <p:cNvSpPr>
            <a:spLocks noGrp="1"/>
          </p:cNvSpPr>
          <p:nvPr>
            <p:ph idx="34"/>
          </p:nvPr>
        </p:nvSpPr>
        <p:spPr>
          <a:xfrm>
            <a:off x="7468603" y="348110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25" name="Content Placeholder 2"/>
          <p:cNvSpPr>
            <a:spLocks noGrp="1"/>
          </p:cNvSpPr>
          <p:nvPr>
            <p:ph idx="35"/>
          </p:nvPr>
        </p:nvSpPr>
        <p:spPr>
          <a:xfrm>
            <a:off x="7468603" y="4120504"/>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27" name="Content Placeholder 2"/>
          <p:cNvSpPr>
            <a:spLocks noGrp="1"/>
          </p:cNvSpPr>
          <p:nvPr>
            <p:ph idx="36"/>
          </p:nvPr>
        </p:nvSpPr>
        <p:spPr>
          <a:xfrm>
            <a:off x="7468603" y="4759900"/>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
        <p:nvSpPr>
          <p:cNvPr id="28" name="Content Placeholder 2"/>
          <p:cNvSpPr>
            <a:spLocks noGrp="1"/>
          </p:cNvSpPr>
          <p:nvPr>
            <p:ph idx="37"/>
          </p:nvPr>
        </p:nvSpPr>
        <p:spPr>
          <a:xfrm>
            <a:off x="7468603" y="5399298"/>
            <a:ext cx="2185402" cy="493200"/>
          </a:xfrm>
          <a:prstGeom prst="rect">
            <a:avLst/>
          </a:prstGeom>
          <a:solidFill>
            <a:schemeClr val="accent3"/>
          </a:solidFill>
          <a:ln>
            <a:solidFill>
              <a:schemeClr val="accent3"/>
            </a:solidFill>
          </a:ln>
        </p:spPr>
        <p:txBody>
          <a:bodyPr lIns="72000" anchor="ctr">
            <a:noAutofit/>
          </a:bodyPr>
          <a:lstStyle>
            <a:lvl1pPr marL="0" indent="0" algn="l">
              <a:buNone/>
              <a:defRPr sz="1800" b="0">
                <a:solidFill>
                  <a:srgbClr val="FFFFFF"/>
                </a:solidFill>
              </a:defRPr>
            </a:lvl1pPr>
            <a:lvl5pPr marL="1436795" indent="0">
              <a:buNone/>
              <a:defRPr/>
            </a:lvl5pPr>
          </a:lstStyle>
          <a:p>
            <a:pPr lvl="0"/>
            <a:r>
              <a:rPr lang="en-US"/>
              <a:t>Click to edit Master text styles</a:t>
            </a:r>
          </a:p>
        </p:txBody>
      </p:sp>
    </p:spTree>
    <p:extLst>
      <p:ext uri="{BB962C8B-B14F-4D97-AF65-F5344CB8AC3E}">
        <p14:creationId xmlns:p14="http://schemas.microsoft.com/office/powerpoint/2010/main" val="193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24436" y="2636912"/>
            <a:ext cx="9031075" cy="864096"/>
          </a:xfrm>
          <a:prstGeom prst="rect">
            <a:avLst/>
          </a:prstGeom>
        </p:spPr>
        <p:txBody>
          <a:bodyPr/>
          <a:lstStyle>
            <a:lvl1pPr>
              <a:defRPr sz="3200">
                <a:solidFill>
                  <a:srgbClr val="005EB8"/>
                </a:solidFill>
              </a:defRPr>
            </a:lvl1pPr>
          </a:lstStyle>
          <a:p>
            <a:pPr>
              <a:spcAft>
                <a:spcPts val="2400"/>
              </a:spcAft>
            </a:pPr>
            <a:r>
              <a:rPr lang="en-GB" sz="3600" b="1" dirty="0">
                <a:solidFill>
                  <a:srgbClr val="005EB8"/>
                </a:solidFill>
                <a:latin typeface="Arial" panose="020B0604020202020204" pitchFamily="34" charset="0"/>
                <a:cs typeface="Arial" panose="020B0604020202020204" pitchFamily="34" charset="0"/>
              </a:rPr>
              <a:t>Presentation title slide 36pt</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4165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906000" cy="274638"/>
          </a:xfrm>
          <a:prstGeom prst="rect">
            <a:avLst/>
          </a:prstGeom>
          <a:solidFill>
            <a:schemeClr val="accent1"/>
          </a:solidFill>
          <a:ln w="9525" cap="flat" cmpd="sng" algn="ctr">
            <a:noFill/>
            <a:prstDash val="solid"/>
          </a:ln>
          <a:effectLst/>
        </p:spPr>
        <p:txBody>
          <a:bodyPr lIns="71836" tIns="35918" rIns="71836" bIns="35918" rtlCol="0" anchor="ctr">
            <a:noAutofit/>
          </a:bodyPr>
          <a:lstStyle/>
          <a:p>
            <a:pPr algn="r"/>
            <a:endParaRPr lang="en-GB" sz="1138" dirty="0">
              <a:solidFill>
                <a:schemeClr val="bg1"/>
              </a:solidFill>
            </a:endParaRPr>
          </a:p>
        </p:txBody>
      </p:sp>
      <p:pic>
        <p:nvPicPr>
          <p:cNvPr id="5" name="Picture 4" descr="STP-Footer.gif"/>
          <p:cNvPicPr>
            <a:picLocks noChangeAspect="1"/>
          </p:cNvPicPr>
          <p:nvPr/>
        </p:nvPicPr>
        <p:blipFill rotWithShape="1">
          <a:blip r:embed="rId9">
            <a:extLst>
              <a:ext uri="{28A0092B-C50C-407E-A947-70E740481C1C}">
                <a14:useLocalDpi xmlns:a14="http://schemas.microsoft.com/office/drawing/2010/main" val="0"/>
              </a:ext>
            </a:extLst>
          </a:blip>
          <a:srcRect l="82763" t="76491" r="2237" b="3684"/>
          <a:stretch/>
        </p:blipFill>
        <p:spPr>
          <a:xfrm>
            <a:off x="8420100" y="5498433"/>
            <a:ext cx="1485901" cy="1359569"/>
          </a:xfrm>
          <a:prstGeom prst="rect">
            <a:avLst/>
          </a:prstGeom>
        </p:spPr>
      </p:pic>
      <p:sp>
        <p:nvSpPr>
          <p:cNvPr id="2" name="Title Placeholder 1"/>
          <p:cNvSpPr>
            <a:spLocks noGrp="1"/>
          </p:cNvSpPr>
          <p:nvPr>
            <p:ph type="title"/>
          </p:nvPr>
        </p:nvSpPr>
        <p:spPr>
          <a:xfrm>
            <a:off x="196218" y="430729"/>
            <a:ext cx="8737105" cy="409075"/>
          </a:xfrm>
          <a:prstGeom prst="rect">
            <a:avLst/>
          </a:prstGeom>
        </p:spPr>
        <p:txBody>
          <a:bodyPr vert="horz" lIns="0" tIns="45720" rIns="0" bIns="45720" rtlCol="0" anchor="ctr">
            <a:normAutofit/>
          </a:bodyPr>
          <a:lstStyle/>
          <a:p>
            <a:r>
              <a:rPr lang="en-US"/>
              <a:t>Click to edit Master title style</a:t>
            </a:r>
            <a:endParaRPr lang="en-US" dirty="0"/>
          </a:p>
        </p:txBody>
      </p:sp>
      <p:sp>
        <p:nvSpPr>
          <p:cNvPr id="7" name="TextBox 6"/>
          <p:cNvSpPr txBox="1"/>
          <p:nvPr/>
        </p:nvSpPr>
        <p:spPr>
          <a:xfrm>
            <a:off x="100684" y="-31958"/>
            <a:ext cx="504968" cy="307777"/>
          </a:xfrm>
          <a:prstGeom prst="rect">
            <a:avLst/>
          </a:prstGeom>
          <a:noFill/>
        </p:spPr>
        <p:txBody>
          <a:bodyPr wrap="square" rtlCol="0">
            <a:spAutoFit/>
          </a:bodyPr>
          <a:lstStyle/>
          <a:p>
            <a:fld id="{10DFDE99-E720-411E-8BF1-DF40CAA5E62F}" type="slidenum">
              <a:rPr lang="en-GB" sz="1400" smtClean="0">
                <a:solidFill>
                  <a:schemeClr val="bg1"/>
                </a:solidFill>
              </a:rPr>
              <a:t>‹#›</a:t>
            </a:fld>
            <a:endParaRPr lang="en-GB" sz="1400" dirty="0">
              <a:solidFill>
                <a:schemeClr val="bg1"/>
              </a:solidFill>
            </a:endParaRPr>
          </a:p>
        </p:txBody>
      </p:sp>
    </p:spTree>
    <p:extLst>
      <p:ext uri="{BB962C8B-B14F-4D97-AF65-F5344CB8AC3E}">
        <p14:creationId xmlns:p14="http://schemas.microsoft.com/office/powerpoint/2010/main" val="2898812442"/>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6" r:id="rId3"/>
    <p:sldLayoutId id="2147483655" r:id="rId4"/>
    <p:sldLayoutId id="2147483657" r:id="rId5"/>
    <p:sldLayoutId id="2147483669" r:id="rId6"/>
    <p:sldLayoutId id="21474836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371475"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STP, ICS and ICP requirements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8434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148049" y="476672"/>
            <a:ext cx="3312368" cy="3312368"/>
          </a:xfrm>
          <a:prstGeom prst="ellipse">
            <a:avLst/>
          </a:prstGeom>
          <a:solidFill>
            <a:srgbClr val="BD007A">
              <a:alpha val="1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187"/>
            <a:endParaRPr lang="en-GB">
              <a:solidFill>
                <a:srgbClr val="231F2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963" y="481962"/>
            <a:ext cx="4993102" cy="6475430"/>
          </a:xfrm>
          <a:prstGeom prst="rect">
            <a:avLst/>
          </a:prstGeom>
        </p:spPr>
      </p:pic>
      <p:sp>
        <p:nvSpPr>
          <p:cNvPr id="4" name="Content Placeholder 3">
            <a:extLst>
              <a:ext uri="{FF2B5EF4-FFF2-40B4-BE49-F238E27FC236}">
                <a16:creationId xmlns:a16="http://schemas.microsoft.com/office/drawing/2014/main" id="{48EDCA73-4368-435C-9E2A-D395EE55715A}"/>
              </a:ext>
            </a:extLst>
          </p:cNvPr>
          <p:cNvSpPr>
            <a:spLocks noGrp="1"/>
          </p:cNvSpPr>
          <p:nvPr>
            <p:ph idx="1"/>
          </p:nvPr>
        </p:nvSpPr>
        <p:spPr>
          <a:xfrm>
            <a:off x="490957" y="1556793"/>
            <a:ext cx="4381501" cy="4032448"/>
          </a:xfrm>
        </p:spPr>
        <p:txBody>
          <a:bodyPr numCol="1"/>
          <a:lstStyle/>
          <a:p>
            <a:pPr lvl="0" fontAlgn="base">
              <a:lnSpc>
                <a:spcPts val="2000"/>
              </a:lnSpc>
              <a:spcBef>
                <a:spcPts val="0"/>
              </a:spcBef>
              <a:spcAft>
                <a:spcPts val="1200"/>
              </a:spcAft>
            </a:pPr>
            <a:r>
              <a:rPr lang="en-GB" sz="1800" dirty="0"/>
              <a:t>All GP practices working together in </a:t>
            </a:r>
            <a:r>
              <a:rPr lang="en-GB" sz="1800" b="1" dirty="0">
                <a:solidFill>
                  <a:schemeClr val="accent2"/>
                </a:solidFill>
              </a:rPr>
              <a:t>primary care networks</a:t>
            </a:r>
            <a:br>
              <a:rPr lang="en-GB" sz="1800" b="1" dirty="0">
                <a:solidFill>
                  <a:schemeClr val="accent2"/>
                </a:solidFill>
              </a:rPr>
            </a:br>
            <a:endParaRPr lang="en-GB" sz="1800" b="1" dirty="0">
              <a:solidFill>
                <a:schemeClr val="accent2"/>
              </a:solidFill>
            </a:endParaRPr>
          </a:p>
          <a:p>
            <a:pPr fontAlgn="base">
              <a:lnSpc>
                <a:spcPts val="2000"/>
              </a:lnSpc>
              <a:spcBef>
                <a:spcPts val="0"/>
              </a:spcBef>
              <a:spcAft>
                <a:spcPts val="1200"/>
              </a:spcAft>
            </a:pPr>
            <a:r>
              <a:rPr lang="en-GB" sz="1800" dirty="0"/>
              <a:t>Four new </a:t>
            </a:r>
            <a:r>
              <a:rPr lang="en-GB" sz="1800" b="1" dirty="0">
                <a:solidFill>
                  <a:srgbClr val="00A499"/>
                </a:solidFill>
              </a:rPr>
              <a:t>integrated care partnerships</a:t>
            </a:r>
            <a:r>
              <a:rPr lang="en-GB" sz="1800" dirty="0">
                <a:solidFill>
                  <a:srgbClr val="00A499"/>
                </a:solidFill>
              </a:rPr>
              <a:t> </a:t>
            </a:r>
            <a:r>
              <a:rPr lang="en-GB" sz="1800" dirty="0"/>
              <a:t>involving all health and care organisations, including NHS, local councils, social care and voluntary sector working together in a given area</a:t>
            </a:r>
            <a:br>
              <a:rPr lang="en-GB" sz="1800" dirty="0"/>
            </a:br>
            <a:endParaRPr lang="en-GB" sz="1800" dirty="0"/>
          </a:p>
          <a:p>
            <a:pPr fontAlgn="base">
              <a:lnSpc>
                <a:spcPts val="2000"/>
              </a:lnSpc>
              <a:spcBef>
                <a:spcPts val="0"/>
              </a:spcBef>
              <a:spcAft>
                <a:spcPts val="1200"/>
              </a:spcAft>
            </a:pPr>
            <a:r>
              <a:rPr lang="en-GB" sz="1800" dirty="0"/>
              <a:t>A </a:t>
            </a:r>
            <a:r>
              <a:rPr lang="en-GB" sz="1800" b="1" dirty="0">
                <a:solidFill>
                  <a:srgbClr val="330072"/>
                </a:solidFill>
              </a:rPr>
              <a:t>single commissioning group </a:t>
            </a:r>
            <a:r>
              <a:rPr lang="en-GB" sz="1800" dirty="0"/>
              <a:t>for Kent and Medway, led by local doctors, to take a bird’s eye view and look at where we can tackle shared challenges together such as cancer and mental health</a:t>
            </a:r>
          </a:p>
          <a:p>
            <a:pPr lvl="0" fontAlgn="base"/>
            <a:endParaRPr lang="en-GB"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357" t="85979" r="55409" b="9075"/>
          <a:stretch/>
        </p:blipFill>
        <p:spPr>
          <a:xfrm>
            <a:off x="571500" y="6318546"/>
            <a:ext cx="3187700" cy="307602"/>
          </a:xfrm>
          <a:prstGeom prst="rect">
            <a:avLst/>
          </a:prstGeom>
        </p:spPr>
      </p:pic>
      <p:sp>
        <p:nvSpPr>
          <p:cNvPr id="11" name="TextBox 10"/>
          <p:cNvSpPr txBox="1"/>
          <p:nvPr/>
        </p:nvSpPr>
        <p:spPr>
          <a:xfrm>
            <a:off x="5422003" y="1856033"/>
            <a:ext cx="2764460" cy="733534"/>
          </a:xfrm>
          <a:prstGeom prst="rect">
            <a:avLst/>
          </a:prstGeom>
          <a:noFill/>
        </p:spPr>
        <p:txBody>
          <a:bodyPr wrap="square" rtlCol="0">
            <a:spAutoFit/>
          </a:bodyPr>
          <a:lstStyle/>
          <a:p>
            <a:pPr algn="ctr" defTabSz="457187">
              <a:lnSpc>
                <a:spcPts val="2500"/>
              </a:lnSpc>
            </a:pPr>
            <a:r>
              <a:rPr lang="en-GB" sz="2000" b="1" dirty="0">
                <a:solidFill>
                  <a:srgbClr val="00A499"/>
                </a:solidFill>
              </a:rPr>
              <a:t>Four integrated care partnerships</a:t>
            </a:r>
            <a:endParaRPr lang="en-GB" sz="2000" dirty="0">
              <a:solidFill>
                <a:srgbClr val="00A499"/>
              </a:solidFill>
            </a:endParaRPr>
          </a:p>
        </p:txBody>
      </p:sp>
      <p:sp>
        <p:nvSpPr>
          <p:cNvPr id="12" name="TextBox 11"/>
          <p:cNvSpPr txBox="1"/>
          <p:nvPr/>
        </p:nvSpPr>
        <p:spPr>
          <a:xfrm>
            <a:off x="5545824" y="2598704"/>
            <a:ext cx="2545323" cy="1054135"/>
          </a:xfrm>
          <a:prstGeom prst="rect">
            <a:avLst/>
          </a:prstGeom>
          <a:noFill/>
        </p:spPr>
        <p:txBody>
          <a:bodyPr wrap="square" rtlCol="0">
            <a:spAutoFit/>
          </a:bodyPr>
          <a:lstStyle/>
          <a:p>
            <a:pPr algn="ctr" defTabSz="457187">
              <a:lnSpc>
                <a:spcPts val="2500"/>
              </a:lnSpc>
            </a:pPr>
            <a:r>
              <a:rPr lang="en-GB" sz="2000" b="1" dirty="0">
                <a:solidFill>
                  <a:srgbClr val="330072"/>
                </a:solidFill>
              </a:rPr>
              <a:t>Single commissioning group</a:t>
            </a:r>
          </a:p>
        </p:txBody>
      </p:sp>
      <p:sp>
        <p:nvSpPr>
          <p:cNvPr id="10" name="TextBox 9"/>
          <p:cNvSpPr txBox="1"/>
          <p:nvPr/>
        </p:nvSpPr>
        <p:spPr>
          <a:xfrm>
            <a:off x="5265314" y="1052736"/>
            <a:ext cx="3106342" cy="733534"/>
          </a:xfrm>
          <a:prstGeom prst="rect">
            <a:avLst/>
          </a:prstGeom>
          <a:noFill/>
        </p:spPr>
        <p:txBody>
          <a:bodyPr wrap="square" rtlCol="0">
            <a:spAutoFit/>
          </a:bodyPr>
          <a:lstStyle/>
          <a:p>
            <a:pPr algn="ctr" defTabSz="457187">
              <a:lnSpc>
                <a:spcPts val="2500"/>
              </a:lnSpc>
            </a:pPr>
            <a:r>
              <a:rPr lang="en-GB" sz="2000" b="1" dirty="0">
                <a:solidFill>
                  <a:srgbClr val="BD007A"/>
                </a:solidFill>
              </a:rPr>
              <a:t>42 primary care networks</a:t>
            </a:r>
          </a:p>
        </p:txBody>
      </p:sp>
      <p:sp>
        <p:nvSpPr>
          <p:cNvPr id="9" name="Title 2">
            <a:extLst>
              <a:ext uri="{FF2B5EF4-FFF2-40B4-BE49-F238E27FC236}">
                <a16:creationId xmlns:a16="http://schemas.microsoft.com/office/drawing/2014/main" id="{0C4914FA-EC17-4E48-9D1A-26E334EF10B1}"/>
              </a:ext>
            </a:extLst>
          </p:cNvPr>
          <p:cNvSpPr>
            <a:spLocks noGrp="1"/>
          </p:cNvSpPr>
          <p:nvPr>
            <p:ph type="title"/>
          </p:nvPr>
        </p:nvSpPr>
        <p:spPr>
          <a:xfrm>
            <a:off x="561258" y="600075"/>
            <a:ext cx="9308608" cy="401536"/>
          </a:xfrm>
        </p:spPr>
        <p:txBody>
          <a:bodyPr>
            <a:noAutofit/>
          </a:bodyPr>
          <a:lstStyle/>
          <a:p>
            <a:r>
              <a:rPr lang="en-GB" sz="3200" dirty="0"/>
              <a:t>The integrated care system</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5116" y="5589241"/>
            <a:ext cx="1442714" cy="1442712"/>
          </a:xfrm>
          <a:prstGeom prst="rect">
            <a:avLst/>
          </a:prstGeom>
        </p:spPr>
      </p:pic>
    </p:spTree>
    <p:extLst>
      <p:ext uri="{BB962C8B-B14F-4D97-AF65-F5344CB8AC3E}">
        <p14:creationId xmlns:p14="http://schemas.microsoft.com/office/powerpoint/2010/main" val="33666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86F1-96E7-48F5-B5A3-6E42540C3BF4}"/>
              </a:ext>
            </a:extLst>
          </p:cNvPr>
          <p:cNvSpPr>
            <a:spLocks noGrp="1"/>
          </p:cNvSpPr>
          <p:nvPr>
            <p:ph type="title"/>
          </p:nvPr>
        </p:nvSpPr>
        <p:spPr/>
        <p:txBody>
          <a:bodyPr>
            <a:noAutofit/>
          </a:bodyPr>
          <a:lstStyle/>
          <a:p>
            <a:r>
              <a:rPr lang="en-GB" sz="3100" dirty="0"/>
              <a:t>Collaboration – not competition</a:t>
            </a:r>
          </a:p>
        </p:txBody>
      </p:sp>
      <p:sp>
        <p:nvSpPr>
          <p:cNvPr id="5" name="Content Placeholder 1">
            <a:extLst>
              <a:ext uri="{FF2B5EF4-FFF2-40B4-BE49-F238E27FC236}">
                <a16:creationId xmlns:a16="http://schemas.microsoft.com/office/drawing/2014/main" id="{7766AEA8-D36D-4C49-94ED-C583E753250A}"/>
              </a:ext>
            </a:extLst>
          </p:cNvPr>
          <p:cNvSpPr txBox="1">
            <a:spLocks/>
          </p:cNvSpPr>
          <p:nvPr/>
        </p:nvSpPr>
        <p:spPr>
          <a:xfrm>
            <a:off x="272485" y="1196762"/>
            <a:ext cx="9289032" cy="4285503"/>
          </a:xfrm>
          <a:prstGeom prst="rect">
            <a:avLst/>
          </a:prstGeom>
        </p:spPr>
        <p:txBody>
          <a:bodyPr lIns="91438" tIns="45718" rIns="91438" bIns="45718" numCol="1" spcCol="252000"/>
          <a:lstStyle>
            <a:lvl1pPr marL="278598" indent="-278598" algn="l" defTabSz="371464" rtl="0" eaLnBrk="1" latinLnBrk="0" hangingPunct="1">
              <a:spcBef>
                <a:spcPct val="20000"/>
              </a:spcBef>
              <a:spcAft>
                <a:spcPts val="488"/>
              </a:spcAft>
              <a:buClr>
                <a:srgbClr val="BD007A"/>
              </a:buClr>
              <a:buFont typeface="Arial"/>
              <a:buChar char="•"/>
              <a:defRPr sz="2000" kern="1200">
                <a:solidFill>
                  <a:schemeClr val="tx1"/>
                </a:solidFill>
                <a:latin typeface="Arial"/>
                <a:ea typeface="+mn-ea"/>
                <a:cs typeface="Arial"/>
              </a:defRPr>
            </a:lvl1pPr>
            <a:lvl2pPr marL="603629" indent="-232166" algn="l" defTabSz="371464" rtl="0" eaLnBrk="1" latinLnBrk="0" hangingPunct="1">
              <a:spcBef>
                <a:spcPct val="20000"/>
              </a:spcBef>
              <a:spcAft>
                <a:spcPts val="488"/>
              </a:spcAft>
              <a:buClr>
                <a:srgbClr val="BD007A"/>
              </a:buClr>
              <a:buFont typeface="Symbol" panose="05050102010706020507" pitchFamily="18" charset="2"/>
              <a:buChar char="-"/>
              <a:defRPr sz="1800" kern="1200">
                <a:solidFill>
                  <a:schemeClr val="tx1"/>
                </a:solidFill>
                <a:latin typeface="Arial"/>
                <a:ea typeface="+mn-ea"/>
                <a:cs typeface="Arial"/>
              </a:defRPr>
            </a:lvl2pPr>
            <a:lvl3pPr marL="928661" indent="-185733" algn="l" defTabSz="371464" rtl="0" eaLnBrk="1" latinLnBrk="0" hangingPunct="1">
              <a:spcBef>
                <a:spcPct val="20000"/>
              </a:spcBef>
              <a:spcAft>
                <a:spcPts val="488"/>
              </a:spcAft>
              <a:buClr>
                <a:srgbClr val="BD007A"/>
              </a:buClr>
              <a:buFont typeface="Courier New" panose="02070309020205020404" pitchFamily="49" charset="0"/>
              <a:buChar char="o"/>
              <a:defRPr sz="1600" kern="1200">
                <a:solidFill>
                  <a:schemeClr val="tx1"/>
                </a:solidFill>
                <a:latin typeface="Arial"/>
                <a:ea typeface="+mn-ea"/>
                <a:cs typeface="Arial"/>
              </a:defRPr>
            </a:lvl3pPr>
            <a:lvl4pPr marL="1300125" indent="-185733" algn="l" defTabSz="371464" rtl="0" eaLnBrk="1" latinLnBrk="0" hangingPunct="1">
              <a:spcBef>
                <a:spcPct val="20000"/>
              </a:spcBef>
              <a:spcAft>
                <a:spcPts val="488"/>
              </a:spcAft>
              <a:buClr>
                <a:srgbClr val="BD007A"/>
              </a:buClr>
              <a:buFont typeface="Wingdings" panose="05000000000000000000" pitchFamily="2" charset="2"/>
              <a:buChar char="§"/>
              <a:defRPr sz="1600" kern="1200">
                <a:solidFill>
                  <a:schemeClr val="tx1"/>
                </a:solidFill>
                <a:latin typeface="Arial"/>
                <a:ea typeface="+mn-ea"/>
                <a:cs typeface="Arial"/>
              </a:defRPr>
            </a:lvl4pPr>
            <a:lvl5pPr marL="1671589" indent="-185733" algn="l" defTabSz="371464" rtl="0" eaLnBrk="1" latinLnBrk="0" hangingPunct="1">
              <a:spcBef>
                <a:spcPct val="20000"/>
              </a:spcBef>
              <a:spcAft>
                <a:spcPts val="488"/>
              </a:spcAft>
              <a:buClr>
                <a:srgbClr val="BD007A"/>
              </a:buClr>
              <a:buFont typeface="Arial"/>
              <a:buChar char="•"/>
              <a:defRPr sz="1600" kern="1200">
                <a:solidFill>
                  <a:schemeClr val="tx1"/>
                </a:solidFill>
                <a:latin typeface="Arial"/>
                <a:ea typeface="+mn-ea"/>
                <a:cs typeface="Arial"/>
              </a:defRPr>
            </a:lvl5pPr>
            <a:lvl6pPr marL="2043054" indent="-185733" algn="l" defTabSz="371464" rtl="0" eaLnBrk="1" latinLnBrk="0" hangingPunct="1">
              <a:spcBef>
                <a:spcPct val="20000"/>
              </a:spcBef>
              <a:buFont typeface="Arial"/>
              <a:buChar char="•"/>
              <a:defRPr sz="1700" kern="1200">
                <a:solidFill>
                  <a:schemeClr val="tx1"/>
                </a:solidFill>
                <a:latin typeface="+mn-lt"/>
                <a:ea typeface="+mn-ea"/>
                <a:cs typeface="+mn-cs"/>
              </a:defRPr>
            </a:lvl6pPr>
            <a:lvl7pPr marL="2414518" indent="-185733" algn="l" defTabSz="371464" rtl="0" eaLnBrk="1" latinLnBrk="0" hangingPunct="1">
              <a:spcBef>
                <a:spcPct val="20000"/>
              </a:spcBef>
              <a:buFont typeface="Arial"/>
              <a:buChar char="•"/>
              <a:defRPr sz="1700" kern="1200">
                <a:solidFill>
                  <a:schemeClr val="tx1"/>
                </a:solidFill>
                <a:latin typeface="+mn-lt"/>
                <a:ea typeface="+mn-ea"/>
                <a:cs typeface="+mn-cs"/>
              </a:defRPr>
            </a:lvl7pPr>
            <a:lvl8pPr marL="2785982" indent="-185733" algn="l" defTabSz="371464" rtl="0" eaLnBrk="1" latinLnBrk="0" hangingPunct="1">
              <a:spcBef>
                <a:spcPct val="20000"/>
              </a:spcBef>
              <a:buFont typeface="Arial"/>
              <a:buChar char="•"/>
              <a:defRPr sz="1700" kern="1200">
                <a:solidFill>
                  <a:schemeClr val="tx1"/>
                </a:solidFill>
                <a:latin typeface="+mn-lt"/>
                <a:ea typeface="+mn-ea"/>
                <a:cs typeface="+mn-cs"/>
              </a:defRPr>
            </a:lvl8pPr>
            <a:lvl9pPr marL="3157447" indent="-185733" algn="l" defTabSz="371464" rtl="0" eaLnBrk="1" latinLnBrk="0" hangingPunct="1">
              <a:spcBef>
                <a:spcPct val="20000"/>
              </a:spcBef>
              <a:buFont typeface="Arial"/>
              <a:buChar char="•"/>
              <a:defRPr sz="1700" kern="1200">
                <a:solidFill>
                  <a:schemeClr val="tx1"/>
                </a:solidFill>
                <a:latin typeface="+mn-lt"/>
                <a:ea typeface="+mn-ea"/>
                <a:cs typeface="+mn-cs"/>
              </a:defRPr>
            </a:lvl9pPr>
          </a:lstStyle>
          <a:p>
            <a:pPr>
              <a:lnSpc>
                <a:spcPts val="2000"/>
              </a:lnSpc>
              <a:spcBef>
                <a:spcPts val="0"/>
              </a:spcBef>
              <a:spcAft>
                <a:spcPts val="1200"/>
              </a:spcAft>
            </a:pPr>
            <a:r>
              <a:rPr lang="en-GB" sz="1800" dirty="0"/>
              <a:t>The NHS Long Term Plan is very clear that collaboration, rather than competition, is the future. It proposes reducing requirements to put services out to procurement so less “</a:t>
            </a:r>
            <a:r>
              <a:rPr lang="en-GB" sz="1800" dirty="0" err="1"/>
              <a:t>marketisation</a:t>
            </a:r>
            <a:r>
              <a:rPr lang="en-GB" sz="1800" dirty="0"/>
              <a:t>”</a:t>
            </a:r>
          </a:p>
          <a:p>
            <a:pPr>
              <a:lnSpc>
                <a:spcPts val="2000"/>
              </a:lnSpc>
              <a:spcBef>
                <a:spcPts val="0"/>
              </a:spcBef>
              <a:spcAft>
                <a:spcPts val="1200"/>
              </a:spcAft>
            </a:pPr>
            <a:r>
              <a:rPr lang="en-GB" sz="1800" dirty="0"/>
              <a:t>Developing Integrated Care Partnerships is about better care for patients through better joint working of:</a:t>
            </a:r>
          </a:p>
          <a:p>
            <a:pPr lvl="1">
              <a:lnSpc>
                <a:spcPts val="2000"/>
              </a:lnSpc>
              <a:spcBef>
                <a:spcPts val="0"/>
              </a:spcBef>
              <a:spcAft>
                <a:spcPts val="1200"/>
              </a:spcAft>
            </a:pPr>
            <a:r>
              <a:rPr lang="en-GB" sz="1600" dirty="0">
                <a:solidFill>
                  <a:schemeClr val="accent1"/>
                </a:solidFill>
              </a:rPr>
              <a:t>Existing NHS providers across acute, primary care, community, mental health</a:t>
            </a:r>
          </a:p>
          <a:p>
            <a:pPr lvl="1">
              <a:lnSpc>
                <a:spcPts val="2000"/>
              </a:lnSpc>
              <a:spcBef>
                <a:spcPts val="0"/>
              </a:spcBef>
              <a:spcAft>
                <a:spcPts val="1200"/>
              </a:spcAft>
            </a:pPr>
            <a:r>
              <a:rPr lang="en-GB" sz="1600" dirty="0">
                <a:solidFill>
                  <a:schemeClr val="accent1"/>
                </a:solidFill>
              </a:rPr>
              <a:t>The NHS and local authority care services</a:t>
            </a:r>
          </a:p>
          <a:p>
            <a:pPr lvl="1">
              <a:lnSpc>
                <a:spcPts val="2000"/>
              </a:lnSpc>
              <a:spcBef>
                <a:spcPts val="0"/>
              </a:spcBef>
              <a:spcAft>
                <a:spcPts val="1200"/>
              </a:spcAft>
            </a:pPr>
            <a:r>
              <a:rPr lang="en-GB" sz="1600" dirty="0">
                <a:solidFill>
                  <a:schemeClr val="accent1"/>
                </a:solidFill>
              </a:rPr>
              <a:t>The NHS and local authority departments whose work impacts on health and wellbeing </a:t>
            </a:r>
          </a:p>
          <a:p>
            <a:pPr lvl="1">
              <a:lnSpc>
                <a:spcPts val="2000"/>
              </a:lnSpc>
              <a:spcBef>
                <a:spcPts val="0"/>
              </a:spcBef>
              <a:spcAft>
                <a:spcPts val="1200"/>
              </a:spcAft>
            </a:pPr>
            <a:r>
              <a:rPr lang="en-GB" sz="1600" dirty="0">
                <a:solidFill>
                  <a:schemeClr val="accent1"/>
                </a:solidFill>
              </a:rPr>
              <a:t>Voluntary/community providers having greater input</a:t>
            </a:r>
          </a:p>
          <a:p>
            <a:pPr>
              <a:lnSpc>
                <a:spcPts val="2000"/>
              </a:lnSpc>
              <a:spcBef>
                <a:spcPts val="0"/>
              </a:spcBef>
              <a:spcAft>
                <a:spcPts val="1200"/>
              </a:spcAft>
            </a:pPr>
            <a:r>
              <a:rPr lang="en-GB" sz="1800" dirty="0"/>
              <a:t>ICPs are a real opportunity for the NHS and councils to work together to do more to tackle the inequalities that cause poor health.</a:t>
            </a:r>
          </a:p>
          <a:p>
            <a:pPr>
              <a:lnSpc>
                <a:spcPts val="2000"/>
              </a:lnSpc>
              <a:spcBef>
                <a:spcPts val="0"/>
              </a:spcBef>
              <a:spcAft>
                <a:spcPts val="1200"/>
              </a:spcAft>
            </a:pPr>
            <a:r>
              <a:rPr lang="en-GB" sz="1800" dirty="0"/>
              <a:t>Primary Care Networks are about General Practice working together to share resources and linking with other health and care services to offer better care through better joint working.</a:t>
            </a:r>
          </a:p>
          <a:p>
            <a:pPr>
              <a:lnSpc>
                <a:spcPts val="2000"/>
              </a:lnSpc>
              <a:spcBef>
                <a:spcPts val="0"/>
              </a:spcBef>
              <a:spcAft>
                <a:spcPts val="1200"/>
              </a:spcAft>
            </a:pPr>
            <a:r>
              <a:rPr lang="en-GB" sz="1800" dirty="0"/>
              <a:t>PCNs are a real opportunity to tackle the pressures facing GPs.</a:t>
            </a:r>
          </a:p>
        </p:txBody>
      </p:sp>
    </p:spTree>
    <p:extLst>
      <p:ext uri="{BB962C8B-B14F-4D97-AF65-F5344CB8AC3E}">
        <p14:creationId xmlns:p14="http://schemas.microsoft.com/office/powerpoint/2010/main" val="14618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86F1-96E7-48F5-B5A3-6E42540C3BF4}"/>
              </a:ext>
            </a:extLst>
          </p:cNvPr>
          <p:cNvSpPr>
            <a:spLocks noGrp="1"/>
          </p:cNvSpPr>
          <p:nvPr>
            <p:ph type="title"/>
          </p:nvPr>
        </p:nvSpPr>
        <p:spPr/>
        <p:txBody>
          <a:bodyPr>
            <a:noAutofit/>
          </a:bodyPr>
          <a:lstStyle/>
          <a:p>
            <a:r>
              <a:rPr lang="en-GB" sz="3100" dirty="0"/>
              <a:t>A single clinical commissioning group</a:t>
            </a:r>
          </a:p>
        </p:txBody>
      </p:sp>
      <p:sp>
        <p:nvSpPr>
          <p:cNvPr id="5" name="Content Placeholder 1">
            <a:extLst>
              <a:ext uri="{FF2B5EF4-FFF2-40B4-BE49-F238E27FC236}">
                <a16:creationId xmlns:a16="http://schemas.microsoft.com/office/drawing/2014/main" id="{7766AEA8-D36D-4C49-94ED-C583E753250A}"/>
              </a:ext>
            </a:extLst>
          </p:cNvPr>
          <p:cNvSpPr txBox="1">
            <a:spLocks/>
          </p:cNvSpPr>
          <p:nvPr/>
        </p:nvSpPr>
        <p:spPr>
          <a:xfrm>
            <a:off x="272481" y="1159722"/>
            <a:ext cx="9289032" cy="4285503"/>
          </a:xfrm>
          <a:prstGeom prst="rect">
            <a:avLst/>
          </a:prstGeom>
        </p:spPr>
        <p:txBody>
          <a:bodyPr lIns="91438" tIns="45718" rIns="91438" bIns="45718" numCol="2" spcCol="252000"/>
          <a:lstStyle>
            <a:lvl1pPr marL="278598" indent="-278598" algn="l" defTabSz="371464" rtl="0" eaLnBrk="1" latinLnBrk="0" hangingPunct="1">
              <a:spcBef>
                <a:spcPct val="20000"/>
              </a:spcBef>
              <a:spcAft>
                <a:spcPts val="488"/>
              </a:spcAft>
              <a:buClr>
                <a:srgbClr val="BD007A"/>
              </a:buClr>
              <a:buFont typeface="Arial"/>
              <a:buChar char="•"/>
              <a:defRPr sz="2000" kern="1200">
                <a:solidFill>
                  <a:schemeClr val="tx1"/>
                </a:solidFill>
                <a:latin typeface="Arial"/>
                <a:ea typeface="+mn-ea"/>
                <a:cs typeface="Arial"/>
              </a:defRPr>
            </a:lvl1pPr>
            <a:lvl2pPr marL="603629" indent="-232166" algn="l" defTabSz="371464" rtl="0" eaLnBrk="1" latinLnBrk="0" hangingPunct="1">
              <a:spcBef>
                <a:spcPct val="20000"/>
              </a:spcBef>
              <a:spcAft>
                <a:spcPts val="488"/>
              </a:spcAft>
              <a:buClr>
                <a:srgbClr val="BD007A"/>
              </a:buClr>
              <a:buFont typeface="Symbol" panose="05050102010706020507" pitchFamily="18" charset="2"/>
              <a:buChar char="-"/>
              <a:defRPr sz="1800" kern="1200">
                <a:solidFill>
                  <a:schemeClr val="tx1"/>
                </a:solidFill>
                <a:latin typeface="Arial"/>
                <a:ea typeface="+mn-ea"/>
                <a:cs typeface="Arial"/>
              </a:defRPr>
            </a:lvl2pPr>
            <a:lvl3pPr marL="928661" indent="-185733" algn="l" defTabSz="371464" rtl="0" eaLnBrk="1" latinLnBrk="0" hangingPunct="1">
              <a:spcBef>
                <a:spcPct val="20000"/>
              </a:spcBef>
              <a:spcAft>
                <a:spcPts val="488"/>
              </a:spcAft>
              <a:buClr>
                <a:srgbClr val="BD007A"/>
              </a:buClr>
              <a:buFont typeface="Courier New" panose="02070309020205020404" pitchFamily="49" charset="0"/>
              <a:buChar char="o"/>
              <a:defRPr sz="1600" kern="1200">
                <a:solidFill>
                  <a:schemeClr val="tx1"/>
                </a:solidFill>
                <a:latin typeface="Arial"/>
                <a:ea typeface="+mn-ea"/>
                <a:cs typeface="Arial"/>
              </a:defRPr>
            </a:lvl3pPr>
            <a:lvl4pPr marL="1300125" indent="-185733" algn="l" defTabSz="371464" rtl="0" eaLnBrk="1" latinLnBrk="0" hangingPunct="1">
              <a:spcBef>
                <a:spcPct val="20000"/>
              </a:spcBef>
              <a:spcAft>
                <a:spcPts val="488"/>
              </a:spcAft>
              <a:buClr>
                <a:srgbClr val="BD007A"/>
              </a:buClr>
              <a:buFont typeface="Wingdings" panose="05000000000000000000" pitchFamily="2" charset="2"/>
              <a:buChar char="§"/>
              <a:defRPr sz="1600" kern="1200">
                <a:solidFill>
                  <a:schemeClr val="tx1"/>
                </a:solidFill>
                <a:latin typeface="Arial"/>
                <a:ea typeface="+mn-ea"/>
                <a:cs typeface="Arial"/>
              </a:defRPr>
            </a:lvl4pPr>
            <a:lvl5pPr marL="1671589" indent="-185733" algn="l" defTabSz="371464" rtl="0" eaLnBrk="1" latinLnBrk="0" hangingPunct="1">
              <a:spcBef>
                <a:spcPct val="20000"/>
              </a:spcBef>
              <a:spcAft>
                <a:spcPts val="488"/>
              </a:spcAft>
              <a:buClr>
                <a:srgbClr val="BD007A"/>
              </a:buClr>
              <a:buFont typeface="Arial"/>
              <a:buChar char="•"/>
              <a:defRPr sz="1600" kern="1200">
                <a:solidFill>
                  <a:schemeClr val="tx1"/>
                </a:solidFill>
                <a:latin typeface="Arial"/>
                <a:ea typeface="+mn-ea"/>
                <a:cs typeface="Arial"/>
              </a:defRPr>
            </a:lvl5pPr>
            <a:lvl6pPr marL="2043054" indent="-185733" algn="l" defTabSz="371464" rtl="0" eaLnBrk="1" latinLnBrk="0" hangingPunct="1">
              <a:spcBef>
                <a:spcPct val="20000"/>
              </a:spcBef>
              <a:buFont typeface="Arial"/>
              <a:buChar char="•"/>
              <a:defRPr sz="1700" kern="1200">
                <a:solidFill>
                  <a:schemeClr val="tx1"/>
                </a:solidFill>
                <a:latin typeface="+mn-lt"/>
                <a:ea typeface="+mn-ea"/>
                <a:cs typeface="+mn-cs"/>
              </a:defRPr>
            </a:lvl6pPr>
            <a:lvl7pPr marL="2414518" indent="-185733" algn="l" defTabSz="371464" rtl="0" eaLnBrk="1" latinLnBrk="0" hangingPunct="1">
              <a:spcBef>
                <a:spcPct val="20000"/>
              </a:spcBef>
              <a:buFont typeface="Arial"/>
              <a:buChar char="•"/>
              <a:defRPr sz="1700" kern="1200">
                <a:solidFill>
                  <a:schemeClr val="tx1"/>
                </a:solidFill>
                <a:latin typeface="+mn-lt"/>
                <a:ea typeface="+mn-ea"/>
                <a:cs typeface="+mn-cs"/>
              </a:defRPr>
            </a:lvl7pPr>
            <a:lvl8pPr marL="2785982" indent="-185733" algn="l" defTabSz="371464" rtl="0" eaLnBrk="1" latinLnBrk="0" hangingPunct="1">
              <a:spcBef>
                <a:spcPct val="20000"/>
              </a:spcBef>
              <a:buFont typeface="Arial"/>
              <a:buChar char="•"/>
              <a:defRPr sz="1700" kern="1200">
                <a:solidFill>
                  <a:schemeClr val="tx1"/>
                </a:solidFill>
                <a:latin typeface="+mn-lt"/>
                <a:ea typeface="+mn-ea"/>
                <a:cs typeface="+mn-cs"/>
              </a:defRPr>
            </a:lvl8pPr>
            <a:lvl9pPr marL="3157447" indent="-185733" algn="l" defTabSz="371464" rtl="0" eaLnBrk="1" latinLnBrk="0" hangingPunct="1">
              <a:spcBef>
                <a:spcPct val="20000"/>
              </a:spcBef>
              <a:buFont typeface="Arial"/>
              <a:buChar char="•"/>
              <a:defRPr sz="1700" kern="1200">
                <a:solidFill>
                  <a:schemeClr val="tx1"/>
                </a:solidFill>
                <a:latin typeface="+mn-lt"/>
                <a:ea typeface="+mn-ea"/>
                <a:cs typeface="+mn-cs"/>
              </a:defRPr>
            </a:lvl9pPr>
          </a:lstStyle>
          <a:p>
            <a:pPr>
              <a:lnSpc>
                <a:spcPts val="2000"/>
              </a:lnSpc>
              <a:spcBef>
                <a:spcPts val="0"/>
              </a:spcBef>
              <a:spcAft>
                <a:spcPts val="1200"/>
              </a:spcAft>
            </a:pPr>
            <a:r>
              <a:rPr lang="en-GB" sz="1800" dirty="0"/>
              <a:t>Currently </a:t>
            </a:r>
            <a:r>
              <a:rPr lang="en-GB" sz="1800" b="1" dirty="0">
                <a:solidFill>
                  <a:schemeClr val="accent2"/>
                </a:solidFill>
              </a:rPr>
              <a:t>eight clinical commissioning groups </a:t>
            </a:r>
            <a:r>
              <a:rPr lang="en-GB" sz="1800" dirty="0"/>
              <a:t>in </a:t>
            </a:r>
            <a:br>
              <a:rPr lang="en-GB" sz="1800" dirty="0"/>
            </a:br>
            <a:r>
              <a:rPr lang="en-GB" sz="1800" dirty="0"/>
              <a:t>Kent and Medway</a:t>
            </a:r>
          </a:p>
          <a:p>
            <a:pPr>
              <a:lnSpc>
                <a:spcPts val="2000"/>
              </a:lnSpc>
              <a:spcBef>
                <a:spcPts val="0"/>
              </a:spcBef>
              <a:spcAft>
                <a:spcPts val="1200"/>
              </a:spcAft>
            </a:pPr>
            <a:r>
              <a:rPr lang="en-GB" sz="1800" dirty="0"/>
              <a:t>CCGs commission services for local population – can </a:t>
            </a:r>
            <a:r>
              <a:rPr lang="en-GB" sz="1800" b="1" dirty="0">
                <a:solidFill>
                  <a:schemeClr val="accent2"/>
                </a:solidFill>
              </a:rPr>
              <a:t>lead to variation</a:t>
            </a:r>
          </a:p>
          <a:p>
            <a:pPr>
              <a:lnSpc>
                <a:spcPts val="2000"/>
              </a:lnSpc>
              <a:spcBef>
                <a:spcPts val="0"/>
              </a:spcBef>
              <a:spcAft>
                <a:spcPts val="1200"/>
              </a:spcAft>
            </a:pPr>
            <a:r>
              <a:rPr lang="en-GB" sz="1800" dirty="0"/>
              <a:t>Currently </a:t>
            </a:r>
            <a:r>
              <a:rPr lang="en-GB" sz="1800" b="1" dirty="0">
                <a:solidFill>
                  <a:schemeClr val="accent2"/>
                </a:solidFill>
              </a:rPr>
              <a:t>no ‘bird’s eye view’ </a:t>
            </a:r>
            <a:r>
              <a:rPr lang="en-GB" sz="1800" dirty="0"/>
              <a:t>in Kent and Medway – primary care networks and integrated care partnerships will take the local view in future </a:t>
            </a:r>
          </a:p>
          <a:p>
            <a:pPr>
              <a:lnSpc>
                <a:spcPts val="2000"/>
              </a:lnSpc>
              <a:spcBef>
                <a:spcPts val="0"/>
              </a:spcBef>
              <a:spcAft>
                <a:spcPts val="1200"/>
              </a:spcAft>
            </a:pPr>
            <a:endParaRPr lang="en-GB" sz="1800" dirty="0"/>
          </a:p>
          <a:p>
            <a:pPr>
              <a:lnSpc>
                <a:spcPts val="2000"/>
              </a:lnSpc>
              <a:spcBef>
                <a:spcPts val="0"/>
              </a:spcBef>
              <a:spcAft>
                <a:spcPts val="1200"/>
              </a:spcAft>
            </a:pPr>
            <a:endParaRPr lang="en-GB" sz="1800" dirty="0"/>
          </a:p>
          <a:p>
            <a:pPr>
              <a:lnSpc>
                <a:spcPts val="2000"/>
              </a:lnSpc>
              <a:spcBef>
                <a:spcPts val="0"/>
              </a:spcBef>
              <a:spcAft>
                <a:spcPts val="1200"/>
              </a:spcAft>
            </a:pPr>
            <a:endParaRPr lang="en-GB" sz="1800" dirty="0"/>
          </a:p>
          <a:p>
            <a:pPr marL="0" indent="0">
              <a:lnSpc>
                <a:spcPts val="2000"/>
              </a:lnSpc>
              <a:spcBef>
                <a:spcPts val="0"/>
              </a:spcBef>
              <a:spcAft>
                <a:spcPts val="1200"/>
              </a:spcAft>
              <a:buNone/>
            </a:pPr>
            <a:endParaRPr lang="en-GB" sz="1800" dirty="0"/>
          </a:p>
          <a:p>
            <a:pPr>
              <a:lnSpc>
                <a:spcPts val="2000"/>
              </a:lnSpc>
              <a:spcBef>
                <a:spcPts val="0"/>
              </a:spcBef>
              <a:spcAft>
                <a:spcPts val="1200"/>
              </a:spcAft>
            </a:pPr>
            <a:r>
              <a:rPr lang="en-GB" sz="1800" dirty="0"/>
              <a:t>A single commissioner would </a:t>
            </a:r>
            <a:br>
              <a:rPr lang="en-GB" sz="1800" dirty="0"/>
            </a:br>
            <a:r>
              <a:rPr lang="en-GB" sz="1800" b="1" dirty="0">
                <a:solidFill>
                  <a:schemeClr val="accent2"/>
                </a:solidFill>
              </a:rPr>
              <a:t>focus on health needs of whole population </a:t>
            </a:r>
          </a:p>
          <a:p>
            <a:pPr>
              <a:lnSpc>
                <a:spcPts val="2000"/>
              </a:lnSpc>
              <a:spcBef>
                <a:spcPts val="0"/>
              </a:spcBef>
              <a:spcAft>
                <a:spcPts val="1200"/>
              </a:spcAft>
            </a:pPr>
            <a:r>
              <a:rPr lang="en-GB" sz="1800" b="1" dirty="0">
                <a:solidFill>
                  <a:schemeClr val="accent2"/>
                </a:solidFill>
              </a:rPr>
              <a:t>Setting outcomes </a:t>
            </a:r>
            <a:r>
              <a:rPr lang="en-GB" sz="1800" dirty="0"/>
              <a:t>for integrated care partnerships to meet in ways that address local issues.</a:t>
            </a:r>
          </a:p>
          <a:p>
            <a:pPr>
              <a:lnSpc>
                <a:spcPts val="2000"/>
              </a:lnSpc>
              <a:spcBef>
                <a:spcPts val="0"/>
              </a:spcBef>
              <a:spcAft>
                <a:spcPts val="1200"/>
              </a:spcAft>
            </a:pPr>
            <a:r>
              <a:rPr lang="en-GB" sz="1800" dirty="0"/>
              <a:t>Single commissioner could also </a:t>
            </a:r>
            <a:r>
              <a:rPr lang="en-GB" sz="1800" b="1" dirty="0">
                <a:solidFill>
                  <a:schemeClr val="accent2"/>
                </a:solidFill>
              </a:rPr>
              <a:t>commission some specialist services </a:t>
            </a:r>
            <a:r>
              <a:rPr lang="en-GB" sz="1800" dirty="0"/>
              <a:t>for the whole of Kent and Medway, </a:t>
            </a:r>
            <a:br>
              <a:rPr lang="en-GB" sz="1800" dirty="0"/>
            </a:br>
            <a:r>
              <a:rPr lang="en-GB" sz="1800" dirty="0"/>
              <a:t>for example cancer care and </a:t>
            </a:r>
            <a:br>
              <a:rPr lang="en-GB" sz="1800" dirty="0"/>
            </a:br>
            <a:r>
              <a:rPr lang="en-GB" sz="1800" dirty="0"/>
              <a:t>children’s services</a:t>
            </a:r>
          </a:p>
          <a:p>
            <a:pPr>
              <a:lnSpc>
                <a:spcPts val="2000"/>
              </a:lnSpc>
              <a:spcBef>
                <a:spcPts val="0"/>
              </a:spcBef>
              <a:spcAft>
                <a:spcPts val="1200"/>
              </a:spcAft>
            </a:pPr>
            <a:r>
              <a:rPr lang="en-GB" sz="1800" dirty="0"/>
              <a:t>A single CCG will, like now, be </a:t>
            </a:r>
            <a:br>
              <a:rPr lang="en-GB" sz="1800" dirty="0"/>
            </a:br>
            <a:r>
              <a:rPr lang="en-GB" sz="1800" b="1" dirty="0">
                <a:solidFill>
                  <a:schemeClr val="accent2"/>
                </a:solidFill>
              </a:rPr>
              <a:t>led by doctors </a:t>
            </a:r>
            <a:r>
              <a:rPr lang="en-GB" sz="1800" dirty="0"/>
              <a:t>and other </a:t>
            </a:r>
            <a:br>
              <a:rPr lang="en-GB" sz="1800" dirty="0"/>
            </a:br>
            <a:r>
              <a:rPr lang="en-GB" sz="1800" dirty="0"/>
              <a:t>healthcare professionals</a:t>
            </a:r>
          </a:p>
          <a:p>
            <a:pPr marL="0" indent="0">
              <a:lnSpc>
                <a:spcPts val="2000"/>
              </a:lnSpc>
              <a:spcBef>
                <a:spcPts val="0"/>
              </a:spcBef>
              <a:spcAft>
                <a:spcPts val="1200"/>
              </a:spcAft>
              <a:buNone/>
            </a:pPr>
            <a:endParaRPr lang="en-GB" sz="1800" b="1" dirty="0">
              <a:solidFill>
                <a:schemeClr val="accent2"/>
              </a:solidFill>
            </a:endParaRPr>
          </a:p>
        </p:txBody>
      </p:sp>
      <p:sp>
        <p:nvSpPr>
          <p:cNvPr id="3" name="TextBox 2"/>
          <p:cNvSpPr txBox="1"/>
          <p:nvPr/>
        </p:nvSpPr>
        <p:spPr>
          <a:xfrm>
            <a:off x="571500" y="5817458"/>
            <a:ext cx="8629972" cy="707886"/>
          </a:xfrm>
          <a:prstGeom prst="rect">
            <a:avLst/>
          </a:prstGeom>
          <a:noFill/>
        </p:spPr>
        <p:txBody>
          <a:bodyPr wrap="square" rtlCol="0">
            <a:spAutoFit/>
          </a:bodyPr>
          <a:lstStyle/>
          <a:p>
            <a:r>
              <a:rPr lang="en-US" sz="2000" dirty="0"/>
              <a:t>NHS England and NHS Improvement has now given conditional approval for a </a:t>
            </a:r>
            <a:r>
              <a:rPr lang="en-US" sz="2000" b="1" dirty="0">
                <a:solidFill>
                  <a:schemeClr val="accent2"/>
                </a:solidFill>
              </a:rPr>
              <a:t>single CCG to start in April 2020.</a:t>
            </a:r>
          </a:p>
        </p:txBody>
      </p:sp>
    </p:spTree>
    <p:extLst>
      <p:ext uri="{BB962C8B-B14F-4D97-AF65-F5344CB8AC3E}">
        <p14:creationId xmlns:p14="http://schemas.microsoft.com/office/powerpoint/2010/main" val="321324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264" y="917912"/>
            <a:ext cx="8915836" cy="4401205"/>
          </a:xfrm>
          <a:prstGeom prst="rect">
            <a:avLst/>
          </a:prstGeom>
        </p:spPr>
        <p:txBody>
          <a:bodyPr wrap="square">
            <a:spAutoFit/>
          </a:bodyPr>
          <a:lstStyle/>
          <a:p>
            <a:pPr marL="342900" indent="-342900">
              <a:buClr>
                <a:srgbClr val="005EB8"/>
              </a:buClr>
              <a:buSzPct val="120000"/>
              <a:buFont typeface="Arial" panose="020B0604020202020204" pitchFamily="34" charset="0"/>
              <a:buChar char="•"/>
            </a:pPr>
            <a:r>
              <a:rPr lang="en-GB" sz="2000" dirty="0">
                <a:latin typeface="Arial" panose="020B0604020202020204" pitchFamily="34" charset="0"/>
                <a:cs typeface="Arial" panose="020B0604020202020204" pitchFamily="34" charset="0"/>
              </a:rPr>
              <a:t>Move from largely reactive to </a:t>
            </a:r>
            <a:r>
              <a:rPr lang="en-GB" sz="2000" b="1" dirty="0">
                <a:solidFill>
                  <a:srgbClr val="BD007A"/>
                </a:solidFill>
                <a:latin typeface="Arial" panose="020B0604020202020204" pitchFamily="34" charset="0"/>
                <a:cs typeface="Arial" panose="020B0604020202020204" pitchFamily="34" charset="0"/>
              </a:rPr>
              <a:t>proactive system </a:t>
            </a:r>
            <a:r>
              <a:rPr lang="en-US" sz="2000" dirty="0">
                <a:latin typeface="Arial" panose="020B0604020202020204" pitchFamily="34" charset="0"/>
                <a:cs typeface="Arial" panose="020B0604020202020204" pitchFamily="34" charset="0"/>
              </a:rPr>
              <a:t>not just responding to demand but lessening the need by:</a:t>
            </a:r>
          </a:p>
          <a:p>
            <a:pPr marL="800100" lvl="1" indent="-342900">
              <a:buClr>
                <a:srgbClr val="005EB8"/>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making sure everyone gets the </a:t>
            </a:r>
            <a:r>
              <a:rPr lang="en-US" sz="2000" b="1" dirty="0">
                <a:solidFill>
                  <a:srgbClr val="BD007A"/>
                </a:solidFill>
                <a:latin typeface="Arial" panose="020B0604020202020204" pitchFamily="34" charset="0"/>
                <a:cs typeface="Arial" panose="020B0604020202020204" pitchFamily="34" charset="0"/>
              </a:rPr>
              <a:t>best start in life</a:t>
            </a:r>
          </a:p>
          <a:p>
            <a:pPr marL="800100" lvl="1" indent="-342900">
              <a:buClr>
                <a:srgbClr val="005EB8"/>
              </a:buClr>
              <a:buSzPct val="120000"/>
              <a:buFont typeface="Arial" panose="020B0604020202020204" pitchFamily="34" charset="0"/>
              <a:buChar char="•"/>
            </a:pPr>
            <a:r>
              <a:rPr lang="en-US" sz="2000" dirty="0">
                <a:latin typeface="Arial" panose="020B0604020202020204" pitchFamily="34" charset="0"/>
                <a:cs typeface="Arial" panose="020B0604020202020204" pitchFamily="34" charset="0"/>
              </a:rPr>
              <a:t>supporting people to </a:t>
            </a:r>
            <a:r>
              <a:rPr lang="en-US" sz="2000" b="1" dirty="0">
                <a:solidFill>
                  <a:srgbClr val="BD007A"/>
                </a:solidFill>
                <a:latin typeface="Arial" panose="020B0604020202020204" pitchFamily="34" charset="0"/>
                <a:cs typeface="Arial" panose="020B0604020202020204" pitchFamily="34" charset="0"/>
              </a:rPr>
              <a:t>live well </a:t>
            </a:r>
            <a:r>
              <a:rPr lang="en-US" sz="2000" dirty="0">
                <a:latin typeface="Arial" panose="020B0604020202020204" pitchFamily="34" charset="0"/>
                <a:cs typeface="Arial" panose="020B0604020202020204" pitchFamily="34" charset="0"/>
              </a:rPr>
              <a:t>with LTCs and to </a:t>
            </a:r>
            <a:r>
              <a:rPr lang="en-US" sz="2000" b="1" dirty="0">
                <a:solidFill>
                  <a:srgbClr val="BD007A"/>
                </a:solidFill>
                <a:latin typeface="Arial" panose="020B0604020202020204" pitchFamily="34" charset="0"/>
                <a:cs typeface="Arial" panose="020B0604020202020204" pitchFamily="34" charset="0"/>
              </a:rPr>
              <a:t>age well</a:t>
            </a:r>
          </a:p>
          <a:p>
            <a:pPr marL="800100" lvl="1" indent="-342900">
              <a:buClr>
                <a:srgbClr val="005EB8"/>
              </a:buClr>
              <a:buSzPct val="120000"/>
              <a:buFont typeface="Arial" panose="020B0604020202020204" pitchFamily="34" charset="0"/>
              <a:buChar char="•"/>
            </a:pPr>
            <a:r>
              <a:rPr lang="en-US" sz="2000" b="1" dirty="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delivering </a:t>
            </a:r>
            <a:r>
              <a:rPr lang="en-US" sz="2000" b="1" dirty="0">
                <a:solidFill>
                  <a:srgbClr val="BD007A"/>
                </a:solidFill>
                <a:latin typeface="Arial" panose="020B0604020202020204" pitchFamily="34" charset="0"/>
                <a:cs typeface="Arial" panose="020B0604020202020204" pitchFamily="34" charset="0"/>
              </a:rPr>
              <a:t>world-class care for major health problems.</a:t>
            </a:r>
          </a:p>
          <a:p>
            <a:pPr lvl="1">
              <a:buClr>
                <a:srgbClr val="005EB8"/>
              </a:buClr>
              <a:buSzPct val="120000"/>
            </a:pPr>
            <a:endParaRPr lang="en-US" sz="2000" b="1" dirty="0">
              <a:latin typeface="Arial" panose="020B0604020202020204" pitchFamily="34" charset="0"/>
              <a:cs typeface="Arial" panose="020B0604020202020204" pitchFamily="34" charset="0"/>
            </a:endParaRPr>
          </a:p>
          <a:p>
            <a:pPr marL="342900" indent="-342900">
              <a:buClr>
                <a:srgbClr val="005EB8"/>
              </a:buClr>
              <a:buSzPct val="120000"/>
              <a:buFont typeface="Arial" panose="020B0604020202020204" pitchFamily="34" charset="0"/>
              <a:buChar char="•"/>
            </a:pPr>
            <a:r>
              <a:rPr lang="en-GB" sz="2000" dirty="0">
                <a:latin typeface="Arial" panose="020B0604020202020204" pitchFamily="34" charset="0"/>
                <a:cs typeface="Arial" panose="020B0604020202020204" pitchFamily="34" charset="0"/>
              </a:rPr>
              <a:t>This can only be delivered in partnership. Vehicle is </a:t>
            </a:r>
            <a:r>
              <a:rPr lang="en-GB" sz="2000" b="1" dirty="0">
                <a:solidFill>
                  <a:srgbClr val="BD007A"/>
                </a:solidFill>
                <a:latin typeface="Arial" panose="020B0604020202020204" pitchFamily="34" charset="0"/>
                <a:cs typeface="Arial" panose="020B0604020202020204" pitchFamily="34" charset="0"/>
              </a:rPr>
              <a:t>integrated care systems </a:t>
            </a:r>
            <a:r>
              <a:rPr lang="en-GB" sz="2000" dirty="0">
                <a:latin typeface="Arial" panose="020B0604020202020204" pitchFamily="34" charset="0"/>
                <a:cs typeface="Arial" panose="020B0604020202020204" pitchFamily="34" charset="0"/>
              </a:rPr>
              <a:t>(ICS), including </a:t>
            </a:r>
            <a:r>
              <a:rPr lang="en-GB" sz="2000" b="1" dirty="0">
                <a:solidFill>
                  <a:srgbClr val="BD007A"/>
                </a:solidFill>
                <a:latin typeface="Arial" panose="020B0604020202020204" pitchFamily="34" charset="0"/>
                <a:cs typeface="Arial" panose="020B0604020202020204" pitchFamily="34" charset="0"/>
              </a:rPr>
              <a:t>integrated care partnerships</a:t>
            </a:r>
            <a:r>
              <a:rPr lang="en-GB" sz="2000" dirty="0">
                <a:solidFill>
                  <a:srgbClr val="BD007A"/>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(ICPs) and </a:t>
            </a:r>
            <a:r>
              <a:rPr lang="en-GB" sz="2000" b="1" dirty="0">
                <a:solidFill>
                  <a:srgbClr val="BD007A"/>
                </a:solidFill>
                <a:latin typeface="Arial" panose="020B0604020202020204" pitchFamily="34" charset="0"/>
                <a:cs typeface="Arial" panose="020B0604020202020204" pitchFamily="34" charset="0"/>
              </a:rPr>
              <a:t>primary care networks</a:t>
            </a:r>
            <a:r>
              <a:rPr lang="en-GB" sz="2000" dirty="0">
                <a:solidFill>
                  <a:srgbClr val="BD007A"/>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(PCNs) to improve health and care for local people.</a:t>
            </a:r>
          </a:p>
          <a:p>
            <a:pPr marL="342900" indent="-342900">
              <a:buClr>
                <a:srgbClr val="005EB8"/>
              </a:buClr>
              <a:buSzPct val="12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005EB8"/>
              </a:buClr>
              <a:buSzPct val="12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Clr>
                <a:srgbClr val="005EB8"/>
              </a:buClr>
              <a:buSzPct val="1200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GB" sz="2000" dirty="0"/>
          </a:p>
        </p:txBody>
      </p:sp>
      <p:sp>
        <p:nvSpPr>
          <p:cNvPr id="5" name="AutoShape 2" descr="Image result for nhs long term plan"/>
          <p:cNvSpPr>
            <a:spLocks noChangeAspect="1" noChangeArrowheads="1"/>
          </p:cNvSpPr>
          <p:nvPr/>
        </p:nvSpPr>
        <p:spPr bwMode="auto">
          <a:xfrm>
            <a:off x="68792"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nhs long term plan"/>
          <p:cNvSpPr>
            <a:spLocks noChangeAspect="1" noChangeArrowheads="1"/>
          </p:cNvSpPr>
          <p:nvPr/>
        </p:nvSpPr>
        <p:spPr bwMode="auto">
          <a:xfrm>
            <a:off x="233892"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520264" y="307257"/>
            <a:ext cx="8099143"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The NHS Long Term Plan – January 2019</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8462" t="35370" r="22519" b="58148"/>
          <a:stretch/>
        </p:blipFill>
        <p:spPr>
          <a:xfrm>
            <a:off x="4648201" y="6303141"/>
            <a:ext cx="4360693" cy="338413"/>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8357" t="85979" r="55409" b="9075"/>
          <a:stretch/>
        </p:blipFill>
        <p:spPr>
          <a:xfrm>
            <a:off x="358276" y="6318546"/>
            <a:ext cx="3187700" cy="307602"/>
          </a:xfrm>
          <a:prstGeom prst="rect">
            <a:avLst/>
          </a:prstGeom>
        </p:spPr>
      </p:pic>
    </p:spTree>
    <p:extLst>
      <p:ext uri="{BB962C8B-B14F-4D97-AF65-F5344CB8AC3E}">
        <p14:creationId xmlns:p14="http://schemas.microsoft.com/office/powerpoint/2010/main" val="269223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nhs long term plan"/>
          <p:cNvSpPr>
            <a:spLocks noChangeAspect="1" noChangeArrowheads="1"/>
          </p:cNvSpPr>
          <p:nvPr/>
        </p:nvSpPr>
        <p:spPr bwMode="auto">
          <a:xfrm>
            <a:off x="68792"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nhs long term plan"/>
          <p:cNvSpPr>
            <a:spLocks noChangeAspect="1" noChangeArrowheads="1"/>
          </p:cNvSpPr>
          <p:nvPr/>
        </p:nvSpPr>
        <p:spPr bwMode="auto">
          <a:xfrm>
            <a:off x="233892"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TextBox 6"/>
          <p:cNvSpPr txBox="1"/>
          <p:nvPr/>
        </p:nvSpPr>
        <p:spPr>
          <a:xfrm>
            <a:off x="520264" y="307257"/>
            <a:ext cx="8099143"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What is Population Health?</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8462" t="35370" r="22519" b="58148"/>
          <a:stretch/>
        </p:blipFill>
        <p:spPr>
          <a:xfrm>
            <a:off x="4648201" y="6303141"/>
            <a:ext cx="4360693" cy="33841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357" t="85979" r="55409" b="9075"/>
          <a:stretch/>
        </p:blipFill>
        <p:spPr>
          <a:xfrm>
            <a:off x="358276" y="6318546"/>
            <a:ext cx="3187700" cy="307602"/>
          </a:xfrm>
          <a:prstGeom prst="rect">
            <a:avLst/>
          </a:prstGeom>
        </p:spPr>
      </p:pic>
      <p:sp>
        <p:nvSpPr>
          <p:cNvPr id="10" name="Content Placeholder 6"/>
          <p:cNvSpPr txBox="1">
            <a:spLocks/>
          </p:cNvSpPr>
          <p:nvPr/>
        </p:nvSpPr>
        <p:spPr>
          <a:xfrm>
            <a:off x="180476" y="1167063"/>
            <a:ext cx="4487058" cy="5009900"/>
          </a:xfrm>
          <a:prstGeom prst="rect">
            <a:avLst/>
          </a:prstGeom>
        </p:spPr>
        <p:txBody>
          <a:bodyPr/>
          <a:lstStyle>
            <a:lvl1pPr marL="0" indent="0" algn="l" defTabSz="371475" rtl="0" eaLnBrk="1" latinLnBrk="0" hangingPunct="1">
              <a:spcBef>
                <a:spcPct val="20000"/>
              </a:spcBef>
              <a:spcAft>
                <a:spcPts val="488"/>
              </a:spcAft>
              <a:buClr>
                <a:schemeClr val="accent2"/>
              </a:buClr>
              <a:buFont typeface="Arial"/>
              <a:buNone/>
              <a:defRPr sz="1000" kern="1200">
                <a:solidFill>
                  <a:schemeClr val="accent5"/>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r>
              <a:rPr lang="en-GB" sz="2000" dirty="0">
                <a:solidFill>
                  <a:schemeClr val="accent2"/>
                </a:solidFill>
              </a:rPr>
              <a:t>“an approach aimed at improving the health of an entire population. </a:t>
            </a:r>
          </a:p>
          <a:p>
            <a:r>
              <a:rPr lang="en-GB" sz="2000" dirty="0">
                <a:solidFill>
                  <a:schemeClr val="accent2"/>
                </a:solidFill>
              </a:rPr>
              <a:t>It is about improving the physical and mental health outcomes and wellbeing of people, whilst reducing health inequalities within and across a defined population. </a:t>
            </a:r>
          </a:p>
          <a:p>
            <a:r>
              <a:rPr lang="en-GB" sz="2000" dirty="0">
                <a:solidFill>
                  <a:schemeClr val="accent2"/>
                </a:solidFill>
              </a:rPr>
              <a:t>It includes action to reduce the occurrence of ill-health, including addressing wider determinants of health, and requires working with communities and partner agencies.”</a:t>
            </a:r>
          </a:p>
          <a:p>
            <a:endParaRPr lang="en-GB" sz="2000" dirty="0">
              <a:solidFill>
                <a:schemeClr val="accent2"/>
              </a:solidFill>
            </a:endParaRPr>
          </a:p>
        </p:txBody>
      </p:sp>
      <p:sp>
        <p:nvSpPr>
          <p:cNvPr id="11" name="Content Placeholder 8"/>
          <p:cNvSpPr txBox="1">
            <a:spLocks/>
          </p:cNvSpPr>
          <p:nvPr/>
        </p:nvSpPr>
        <p:spPr>
          <a:xfrm>
            <a:off x="4932171" y="1167063"/>
            <a:ext cx="4487058" cy="5009900"/>
          </a:xfrm>
          <a:prstGeom prst="rect">
            <a:avLst/>
          </a:prstGeom>
        </p:spPr>
        <p:txBody>
          <a:bodyPr/>
          <a:lstStyle>
            <a:lvl1pPr marL="278606" indent="-278606" algn="l" defTabSz="371475"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647" indent="-232172" algn="l" defTabSz="371475" rtl="0" eaLnBrk="1" latinLnBrk="0" hangingPunct="1">
              <a:spcBef>
                <a:spcPct val="20000"/>
              </a:spcBef>
              <a:spcAft>
                <a:spcPts val="488"/>
              </a:spcAft>
              <a:buClr>
                <a:schemeClr val="accent2"/>
              </a:buClr>
              <a:buFont typeface="Arial"/>
              <a:buChar char="•"/>
              <a:defRPr sz="2275" kern="1200">
                <a:solidFill>
                  <a:schemeClr val="tx1"/>
                </a:solidFill>
                <a:latin typeface="Arial"/>
                <a:ea typeface="+mn-ea"/>
                <a:cs typeface="Arial"/>
              </a:defRPr>
            </a:lvl2pPr>
            <a:lvl3pPr marL="928688" indent="-185738" algn="l" defTabSz="371475" rtl="0" eaLnBrk="1" latinLnBrk="0" hangingPunct="1">
              <a:spcBef>
                <a:spcPct val="20000"/>
              </a:spcBef>
              <a:spcAft>
                <a:spcPts val="488"/>
              </a:spcAft>
              <a:buClr>
                <a:schemeClr val="accent2"/>
              </a:buClr>
              <a:buFont typeface="Arial"/>
              <a:buChar char="•"/>
              <a:defRPr sz="1950" kern="1200">
                <a:solidFill>
                  <a:schemeClr val="tx1"/>
                </a:solidFill>
                <a:latin typeface="Arial"/>
                <a:ea typeface="+mn-ea"/>
                <a:cs typeface="Arial"/>
              </a:defRPr>
            </a:lvl3pPr>
            <a:lvl4pPr marL="1300163"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4pPr>
            <a:lvl5pPr marL="1671638" indent="-185738" algn="l" defTabSz="371475" rtl="0" eaLnBrk="1" latinLnBrk="0" hangingPunct="1">
              <a:spcBef>
                <a:spcPct val="20000"/>
              </a:spcBef>
              <a:spcAft>
                <a:spcPts val="488"/>
              </a:spcAft>
              <a:buClr>
                <a:schemeClr val="accent2"/>
              </a:buClr>
              <a:buFont typeface="Arial"/>
              <a:buChar char="•"/>
              <a:defRPr sz="1625" kern="1200">
                <a:solidFill>
                  <a:schemeClr val="tx1"/>
                </a:solidFill>
                <a:latin typeface="Arial"/>
                <a:ea typeface="+mn-ea"/>
                <a:cs typeface="Arial"/>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pPr marL="0" indent="0">
              <a:buFont typeface="Arial"/>
              <a:buNone/>
            </a:pPr>
            <a:r>
              <a:rPr lang="en-GB" sz="2000" b="1" dirty="0"/>
              <a:t>Key elements:</a:t>
            </a:r>
          </a:p>
          <a:p>
            <a:r>
              <a:rPr lang="en-GB" sz="2000" dirty="0"/>
              <a:t>Defined population</a:t>
            </a:r>
          </a:p>
          <a:p>
            <a:r>
              <a:rPr lang="en-GB" sz="2000" dirty="0"/>
              <a:t>Action to improve health outcomes</a:t>
            </a:r>
          </a:p>
          <a:p>
            <a:r>
              <a:rPr lang="en-GB" sz="2000" dirty="0"/>
              <a:t>Action to reduce health inequalities</a:t>
            </a:r>
          </a:p>
          <a:p>
            <a:r>
              <a:rPr lang="en-GB" sz="2000" dirty="0"/>
              <a:t>Action to address the wider determinants of health</a:t>
            </a:r>
          </a:p>
          <a:p>
            <a:r>
              <a:rPr lang="en-GB" sz="2000" dirty="0"/>
              <a:t>Collaboration with partners and communities</a:t>
            </a:r>
          </a:p>
          <a:p>
            <a:endParaRPr lang="en-GB" sz="2000" dirty="0"/>
          </a:p>
        </p:txBody>
      </p:sp>
    </p:spTree>
    <p:extLst>
      <p:ext uri="{BB962C8B-B14F-4D97-AF65-F5344CB8AC3E}">
        <p14:creationId xmlns:p14="http://schemas.microsoft.com/office/powerpoint/2010/main" val="351492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hs long term plan"/>
          <p:cNvSpPr>
            <a:spLocks noChangeAspect="1" noChangeArrowheads="1"/>
          </p:cNvSpPr>
          <p:nvPr/>
        </p:nvSpPr>
        <p:spPr bwMode="auto">
          <a:xfrm>
            <a:off x="68792"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nhs long term plan"/>
          <p:cNvSpPr>
            <a:spLocks noChangeAspect="1" noChangeArrowheads="1"/>
          </p:cNvSpPr>
          <p:nvPr/>
        </p:nvSpPr>
        <p:spPr bwMode="auto">
          <a:xfrm>
            <a:off x="233892"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520264" y="307257"/>
            <a:ext cx="8099143"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The four pillars of Population Health</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8462" t="35370" r="22519" b="58148"/>
          <a:stretch/>
        </p:blipFill>
        <p:spPr>
          <a:xfrm>
            <a:off x="4648201" y="6303141"/>
            <a:ext cx="4360693" cy="33841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357" t="85979" r="55409" b="9075"/>
          <a:stretch/>
        </p:blipFill>
        <p:spPr>
          <a:xfrm>
            <a:off x="358276" y="6318546"/>
            <a:ext cx="3187700" cy="307602"/>
          </a:xfrm>
          <a:prstGeom prst="rect">
            <a:avLst/>
          </a:prstGeom>
        </p:spPr>
      </p:pic>
      <p:sp>
        <p:nvSpPr>
          <p:cNvPr id="9" name="Content Placeholder 8"/>
          <p:cNvSpPr>
            <a:spLocks noGrp="1"/>
          </p:cNvSpPr>
          <p:nvPr>
            <p:ph idx="11"/>
          </p:nvPr>
        </p:nvSpPr>
        <p:spPr>
          <a:xfrm>
            <a:off x="5497551" y="1167063"/>
            <a:ext cx="3921678" cy="5009900"/>
          </a:xfrm>
        </p:spPr>
        <p:txBody>
          <a:bodyPr/>
          <a:lstStyle/>
          <a:p>
            <a:r>
              <a:rPr lang="en-GB" dirty="0"/>
              <a:t>Population health can only be delivered through a coherent, joined up system.</a:t>
            </a:r>
          </a:p>
          <a:p>
            <a:r>
              <a:rPr lang="en-GB" dirty="0"/>
              <a:t>A population health system recognises the interconnectedness of the four pillars of population health, maximising the activity in the overlapping areas, as well as ensuring a balance of activity across the four pillars.</a:t>
            </a:r>
          </a:p>
          <a:p>
            <a:endParaRPr lang="en-GB" dirty="0"/>
          </a:p>
        </p:txBody>
      </p:sp>
      <p:graphicFrame>
        <p:nvGraphicFramePr>
          <p:cNvPr id="13" name="Content Placeholder 11">
            <a:extLst>
              <a:ext uri="{FF2B5EF4-FFF2-40B4-BE49-F238E27FC236}">
                <a16:creationId xmlns:a16="http://schemas.microsoft.com/office/drawing/2014/main" id="{AAD3ED9B-F4FD-7C44-91A3-59E924D28B76}"/>
              </a:ext>
            </a:extLst>
          </p:cNvPr>
          <p:cNvGraphicFramePr>
            <a:graphicFrameLocks noGrp="1"/>
          </p:cNvGraphicFramePr>
          <p:nvPr>
            <p:ph idx="4294967295"/>
            <p:extLst>
              <p:ext uri="{D42A27DB-BD31-4B8C-83A1-F6EECF244321}">
                <p14:modId xmlns:p14="http://schemas.microsoft.com/office/powerpoint/2010/main" val="4033916055"/>
              </p:ext>
            </p:extLst>
          </p:nvPr>
        </p:nvGraphicFramePr>
        <p:xfrm>
          <a:off x="-1677737" y="1191815"/>
          <a:ext cx="9087379" cy="45593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0165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hs long term plan"/>
          <p:cNvSpPr>
            <a:spLocks noChangeAspect="1" noChangeArrowheads="1"/>
          </p:cNvSpPr>
          <p:nvPr/>
        </p:nvSpPr>
        <p:spPr bwMode="auto">
          <a:xfrm>
            <a:off x="68792" y="-144463"/>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Image result for nhs long term plan"/>
          <p:cNvSpPr>
            <a:spLocks noChangeAspect="1" noChangeArrowheads="1"/>
          </p:cNvSpPr>
          <p:nvPr/>
        </p:nvSpPr>
        <p:spPr bwMode="auto">
          <a:xfrm>
            <a:off x="233892" y="7938"/>
            <a:ext cx="3302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520264" y="307257"/>
            <a:ext cx="8099143" cy="52322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From population health to contracts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8462" t="35370" r="22519" b="58148"/>
          <a:stretch/>
        </p:blipFill>
        <p:spPr>
          <a:xfrm>
            <a:off x="4648201" y="6303141"/>
            <a:ext cx="4360693" cy="33841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8357" t="85979" r="55409" b="9075"/>
          <a:stretch/>
        </p:blipFill>
        <p:spPr>
          <a:xfrm>
            <a:off x="358276" y="6318546"/>
            <a:ext cx="3187700" cy="307602"/>
          </a:xfrm>
          <a:prstGeom prst="rect">
            <a:avLst/>
          </a:prstGeom>
        </p:spPr>
      </p:pic>
      <p:grpSp>
        <p:nvGrpSpPr>
          <p:cNvPr id="9" name="Group 8">
            <a:extLst>
              <a:ext uri="{FF2B5EF4-FFF2-40B4-BE49-F238E27FC236}">
                <a16:creationId xmlns:a16="http://schemas.microsoft.com/office/drawing/2014/main" id="{2A07458B-75E1-BB41-B92D-76C2893AC2D6}"/>
              </a:ext>
            </a:extLst>
          </p:cNvPr>
          <p:cNvGrpSpPr/>
          <p:nvPr/>
        </p:nvGrpSpPr>
        <p:grpSpPr>
          <a:xfrm>
            <a:off x="1746472" y="1055325"/>
            <a:ext cx="7864018" cy="4747349"/>
            <a:chOff x="776534" y="984167"/>
            <a:chExt cx="7864018" cy="4747349"/>
          </a:xfrm>
        </p:grpSpPr>
        <p:sp>
          <p:nvSpPr>
            <p:cNvPr id="10" name="TextBox 9">
              <a:extLst>
                <a:ext uri="{FF2B5EF4-FFF2-40B4-BE49-F238E27FC236}">
                  <a16:creationId xmlns:a16="http://schemas.microsoft.com/office/drawing/2014/main" id="{5321BABC-44F4-BD42-BFA2-0C41A72DF77F}"/>
                </a:ext>
              </a:extLst>
            </p:cNvPr>
            <p:cNvSpPr txBox="1"/>
            <p:nvPr/>
          </p:nvSpPr>
          <p:spPr>
            <a:xfrm>
              <a:off x="776537" y="984167"/>
              <a:ext cx="7864015" cy="369332"/>
            </a:xfrm>
            <a:prstGeom prst="rect">
              <a:avLst/>
            </a:prstGeom>
            <a:noFill/>
          </p:spPr>
          <p:txBody>
            <a:bodyPr wrap="square" rtlCol="0">
              <a:spAutoFit/>
            </a:bodyPr>
            <a:lstStyle/>
            <a:p>
              <a:r>
                <a:rPr lang="en-GB" dirty="0"/>
                <a:t>Population health; data, intelligence , feasibility, ROI, what works elsewhere </a:t>
              </a:r>
            </a:p>
          </p:txBody>
        </p:sp>
        <p:grpSp>
          <p:nvGrpSpPr>
            <p:cNvPr id="13" name="Group 12">
              <a:extLst>
                <a:ext uri="{FF2B5EF4-FFF2-40B4-BE49-F238E27FC236}">
                  <a16:creationId xmlns:a16="http://schemas.microsoft.com/office/drawing/2014/main" id="{AEC460F1-D259-5F42-A4F1-ED61628B07E0}"/>
                </a:ext>
              </a:extLst>
            </p:cNvPr>
            <p:cNvGrpSpPr/>
            <p:nvPr/>
          </p:nvGrpSpPr>
          <p:grpSpPr>
            <a:xfrm>
              <a:off x="776534" y="1475766"/>
              <a:ext cx="7770503" cy="4255750"/>
              <a:chOff x="776534" y="1475766"/>
              <a:chExt cx="7770503" cy="4255750"/>
            </a:xfrm>
          </p:grpSpPr>
          <p:sp>
            <p:nvSpPr>
              <p:cNvPr id="14" name="TextBox 13">
                <a:extLst>
                  <a:ext uri="{FF2B5EF4-FFF2-40B4-BE49-F238E27FC236}">
                    <a16:creationId xmlns:a16="http://schemas.microsoft.com/office/drawing/2014/main" id="{486C1655-69E4-B749-ADF2-1B2FF6C85407}"/>
                  </a:ext>
                </a:extLst>
              </p:cNvPr>
              <p:cNvSpPr txBox="1"/>
              <p:nvPr/>
            </p:nvSpPr>
            <p:spPr>
              <a:xfrm>
                <a:off x="776534" y="2997823"/>
                <a:ext cx="7770503" cy="646331"/>
              </a:xfrm>
              <a:prstGeom prst="rect">
                <a:avLst/>
              </a:prstGeom>
              <a:noFill/>
            </p:spPr>
            <p:txBody>
              <a:bodyPr wrap="square" rtlCol="0">
                <a:spAutoFit/>
              </a:bodyPr>
              <a:lstStyle/>
              <a:p>
                <a:r>
                  <a:rPr lang="en-GB" dirty="0"/>
                  <a:t>Outcomes; what measures? promotion of integrated care, population health management and improvement</a:t>
                </a:r>
              </a:p>
            </p:txBody>
          </p:sp>
          <p:sp>
            <p:nvSpPr>
              <p:cNvPr id="15" name="TextBox 14">
                <a:extLst>
                  <a:ext uri="{FF2B5EF4-FFF2-40B4-BE49-F238E27FC236}">
                    <a16:creationId xmlns:a16="http://schemas.microsoft.com/office/drawing/2014/main" id="{17EBF557-55FC-CA4F-9952-D7AD95C7CACD}"/>
                  </a:ext>
                </a:extLst>
              </p:cNvPr>
              <p:cNvSpPr txBox="1"/>
              <p:nvPr/>
            </p:nvSpPr>
            <p:spPr>
              <a:xfrm>
                <a:off x="776537" y="5085185"/>
                <a:ext cx="7770500" cy="646331"/>
              </a:xfrm>
              <a:prstGeom prst="rect">
                <a:avLst/>
              </a:prstGeom>
              <a:noFill/>
            </p:spPr>
            <p:txBody>
              <a:bodyPr wrap="square" rtlCol="0">
                <a:spAutoFit/>
              </a:bodyPr>
              <a:lstStyle/>
              <a:p>
                <a:r>
                  <a:rPr lang="en-GB" dirty="0"/>
                  <a:t>Contracts; aligned incentives, avoiding perverse incentives, enabling balanced provider landscapes </a:t>
                </a:r>
              </a:p>
            </p:txBody>
          </p:sp>
          <p:sp>
            <p:nvSpPr>
              <p:cNvPr id="16" name="TextBox 15">
                <a:extLst>
                  <a:ext uri="{FF2B5EF4-FFF2-40B4-BE49-F238E27FC236}">
                    <a16:creationId xmlns:a16="http://schemas.microsoft.com/office/drawing/2014/main" id="{69C1E072-FEA7-DF4B-9D56-DA1B74318F8B}"/>
                  </a:ext>
                </a:extLst>
              </p:cNvPr>
              <p:cNvSpPr txBox="1"/>
              <p:nvPr/>
            </p:nvSpPr>
            <p:spPr>
              <a:xfrm>
                <a:off x="1561664" y="4175671"/>
                <a:ext cx="941283" cy="369332"/>
              </a:xfrm>
              <a:prstGeom prst="rect">
                <a:avLst/>
              </a:prstGeom>
              <a:noFill/>
            </p:spPr>
            <p:txBody>
              <a:bodyPr wrap="none" rtlCol="0">
                <a:spAutoFit/>
              </a:bodyPr>
              <a:lstStyle/>
              <a:p>
                <a:r>
                  <a:rPr lang="en-GB" dirty="0"/>
                  <a:t>outputs</a:t>
                </a:r>
              </a:p>
            </p:txBody>
          </p:sp>
          <p:sp>
            <p:nvSpPr>
              <p:cNvPr id="17" name="Down Arrow 16">
                <a:extLst>
                  <a:ext uri="{FF2B5EF4-FFF2-40B4-BE49-F238E27FC236}">
                    <a16:creationId xmlns:a16="http://schemas.microsoft.com/office/drawing/2014/main" id="{C8AAE229-2982-D84C-A6B6-72146913DD42}"/>
                  </a:ext>
                </a:extLst>
              </p:cNvPr>
              <p:cNvSpPr/>
              <p:nvPr/>
            </p:nvSpPr>
            <p:spPr>
              <a:xfrm>
                <a:off x="1849696" y="3579725"/>
                <a:ext cx="169785" cy="59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a:extLst>
                  <a:ext uri="{FF2B5EF4-FFF2-40B4-BE49-F238E27FC236}">
                    <a16:creationId xmlns:a16="http://schemas.microsoft.com/office/drawing/2014/main" id="{9BF4B60D-D001-4349-85FD-2D63C25157A1}"/>
                  </a:ext>
                </a:extLst>
              </p:cNvPr>
              <p:cNvSpPr/>
              <p:nvPr/>
            </p:nvSpPr>
            <p:spPr>
              <a:xfrm>
                <a:off x="1849696" y="4575494"/>
                <a:ext cx="169785" cy="59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5024312-09AC-3A4E-8400-3ECC1EB20AA5}"/>
                  </a:ext>
                </a:extLst>
              </p:cNvPr>
              <p:cNvSpPr txBox="1"/>
              <p:nvPr/>
            </p:nvSpPr>
            <p:spPr>
              <a:xfrm>
                <a:off x="1561666" y="2071713"/>
                <a:ext cx="941283" cy="369332"/>
              </a:xfrm>
              <a:prstGeom prst="rect">
                <a:avLst/>
              </a:prstGeom>
              <a:noFill/>
            </p:spPr>
            <p:txBody>
              <a:bodyPr wrap="none" rtlCol="0">
                <a:spAutoFit/>
              </a:bodyPr>
              <a:lstStyle/>
              <a:p>
                <a:r>
                  <a:rPr lang="en-GB" dirty="0"/>
                  <a:t>outputs</a:t>
                </a:r>
              </a:p>
            </p:txBody>
          </p:sp>
          <p:sp>
            <p:nvSpPr>
              <p:cNvPr id="20" name="Down Arrow 19">
                <a:extLst>
                  <a:ext uri="{FF2B5EF4-FFF2-40B4-BE49-F238E27FC236}">
                    <a16:creationId xmlns:a16="http://schemas.microsoft.com/office/drawing/2014/main" id="{4C5E93D5-45F5-994F-B913-6EABA9AD9AA5}"/>
                  </a:ext>
                </a:extLst>
              </p:cNvPr>
              <p:cNvSpPr/>
              <p:nvPr/>
            </p:nvSpPr>
            <p:spPr>
              <a:xfrm>
                <a:off x="1849698" y="1475767"/>
                <a:ext cx="169785" cy="59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a:extLst>
                  <a:ext uri="{FF2B5EF4-FFF2-40B4-BE49-F238E27FC236}">
                    <a16:creationId xmlns:a16="http://schemas.microsoft.com/office/drawing/2014/main" id="{24E86C77-CA76-084A-9B25-1D6D476168B2}"/>
                  </a:ext>
                </a:extLst>
              </p:cNvPr>
              <p:cNvSpPr/>
              <p:nvPr/>
            </p:nvSpPr>
            <p:spPr>
              <a:xfrm>
                <a:off x="1849698" y="2471536"/>
                <a:ext cx="169785" cy="595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CC6D4FC-13E5-544C-B66A-D7688DE234C9}"/>
                  </a:ext>
                </a:extLst>
              </p:cNvPr>
              <p:cNvSpPr txBox="1"/>
              <p:nvPr/>
            </p:nvSpPr>
            <p:spPr>
              <a:xfrm>
                <a:off x="4211439" y="4175671"/>
                <a:ext cx="1531188" cy="369332"/>
              </a:xfrm>
              <a:prstGeom prst="rect">
                <a:avLst/>
              </a:prstGeom>
              <a:noFill/>
            </p:spPr>
            <p:txBody>
              <a:bodyPr wrap="none" rtlCol="0">
                <a:spAutoFit/>
              </a:bodyPr>
              <a:lstStyle/>
              <a:p>
                <a:r>
                  <a:rPr lang="en-GB" dirty="0"/>
                  <a:t>requirements</a:t>
                </a:r>
              </a:p>
            </p:txBody>
          </p:sp>
          <p:sp>
            <p:nvSpPr>
              <p:cNvPr id="23" name="Down Arrow 22">
                <a:extLst>
                  <a:ext uri="{FF2B5EF4-FFF2-40B4-BE49-F238E27FC236}">
                    <a16:creationId xmlns:a16="http://schemas.microsoft.com/office/drawing/2014/main" id="{2AEA73F4-6AD0-1C4F-8872-002D151826D2}"/>
                  </a:ext>
                </a:extLst>
              </p:cNvPr>
              <p:cNvSpPr/>
              <p:nvPr/>
            </p:nvSpPr>
            <p:spPr>
              <a:xfrm flipV="1">
                <a:off x="4819389" y="3579724"/>
                <a:ext cx="169785" cy="57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82B092B2-2B74-744F-A78C-9D02748D7CBD}"/>
                  </a:ext>
                </a:extLst>
              </p:cNvPr>
              <p:cNvSpPr/>
              <p:nvPr/>
            </p:nvSpPr>
            <p:spPr>
              <a:xfrm flipV="1">
                <a:off x="4802004" y="4575493"/>
                <a:ext cx="169785" cy="57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245C2765-861E-C447-B448-BAEE16E1A114}"/>
                  </a:ext>
                </a:extLst>
              </p:cNvPr>
              <p:cNvSpPr txBox="1"/>
              <p:nvPr/>
            </p:nvSpPr>
            <p:spPr>
              <a:xfrm>
                <a:off x="4211441" y="2071713"/>
                <a:ext cx="1531188" cy="369332"/>
              </a:xfrm>
              <a:prstGeom prst="rect">
                <a:avLst/>
              </a:prstGeom>
              <a:noFill/>
            </p:spPr>
            <p:txBody>
              <a:bodyPr wrap="none" rtlCol="0">
                <a:spAutoFit/>
              </a:bodyPr>
              <a:lstStyle/>
              <a:p>
                <a:r>
                  <a:rPr lang="en-GB" dirty="0"/>
                  <a:t>requirements</a:t>
                </a:r>
              </a:p>
            </p:txBody>
          </p:sp>
          <p:sp>
            <p:nvSpPr>
              <p:cNvPr id="26" name="Down Arrow 25">
                <a:extLst>
                  <a:ext uri="{FF2B5EF4-FFF2-40B4-BE49-F238E27FC236}">
                    <a16:creationId xmlns:a16="http://schemas.microsoft.com/office/drawing/2014/main" id="{96BCC63C-650B-7F49-ABED-AFA9D65B519F}"/>
                  </a:ext>
                </a:extLst>
              </p:cNvPr>
              <p:cNvSpPr/>
              <p:nvPr/>
            </p:nvSpPr>
            <p:spPr>
              <a:xfrm flipV="1">
                <a:off x="4819391" y="1475766"/>
                <a:ext cx="169785" cy="57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own Arrow 26">
                <a:extLst>
                  <a:ext uri="{FF2B5EF4-FFF2-40B4-BE49-F238E27FC236}">
                    <a16:creationId xmlns:a16="http://schemas.microsoft.com/office/drawing/2014/main" id="{5A9AA593-4B03-FC43-A939-20F988FD7E0A}"/>
                  </a:ext>
                </a:extLst>
              </p:cNvPr>
              <p:cNvSpPr/>
              <p:nvPr/>
            </p:nvSpPr>
            <p:spPr>
              <a:xfrm flipV="1">
                <a:off x="4802006" y="2471535"/>
                <a:ext cx="169785" cy="571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BD2A31FB-069C-0E4F-BE41-5835788402F4}"/>
                  </a:ext>
                </a:extLst>
              </p:cNvPr>
              <p:cNvSpPr/>
              <p:nvPr/>
            </p:nvSpPr>
            <p:spPr>
              <a:xfrm>
                <a:off x="1064569" y="2005903"/>
                <a:ext cx="5119527" cy="500953"/>
              </a:xfrm>
              <a:prstGeom prst="ellipse">
                <a:avLst/>
              </a:prstGeom>
              <a:solidFill>
                <a:schemeClr val="accent2">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7ADF25E-5F4E-904A-BDB3-C28EB5A4F62E}"/>
                  </a:ext>
                </a:extLst>
              </p:cNvPr>
              <p:cNvSpPr/>
              <p:nvPr/>
            </p:nvSpPr>
            <p:spPr>
              <a:xfrm>
                <a:off x="1096649" y="4109861"/>
                <a:ext cx="5119527" cy="500953"/>
              </a:xfrm>
              <a:prstGeom prst="ellipse">
                <a:avLst/>
              </a:prstGeom>
              <a:solidFill>
                <a:schemeClr val="accent2">
                  <a:lumMod val="60000"/>
                  <a:lumOff val="40000"/>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Rounded Rectangle 29">
            <a:extLst>
              <a:ext uri="{FF2B5EF4-FFF2-40B4-BE49-F238E27FC236}">
                <a16:creationId xmlns:a16="http://schemas.microsoft.com/office/drawing/2014/main" id="{88FF835D-DE7A-CB41-9341-B2514467C138}"/>
              </a:ext>
            </a:extLst>
          </p:cNvPr>
          <p:cNvSpPr/>
          <p:nvPr/>
        </p:nvSpPr>
        <p:spPr>
          <a:xfrm>
            <a:off x="381238" y="1155799"/>
            <a:ext cx="935329" cy="4568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Cultural change, relationships, trust, </a:t>
            </a:r>
          </a:p>
          <a:p>
            <a:pPr algn="ctr"/>
            <a:r>
              <a:rPr lang="en-GB" dirty="0"/>
              <a:t>shared purpose, means and ambitions</a:t>
            </a:r>
          </a:p>
        </p:txBody>
      </p:sp>
    </p:spTree>
    <p:extLst>
      <p:ext uri="{BB962C8B-B14F-4D97-AF65-F5344CB8AC3E}">
        <p14:creationId xmlns:p14="http://schemas.microsoft.com/office/powerpoint/2010/main" val="229226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Analytical needs</a:t>
            </a:r>
          </a:p>
        </p:txBody>
      </p:sp>
      <p:sp>
        <p:nvSpPr>
          <p:cNvPr id="5" name="Rectangle 4"/>
          <p:cNvSpPr/>
          <p:nvPr/>
        </p:nvSpPr>
        <p:spPr>
          <a:xfrm>
            <a:off x="272480" y="5013176"/>
            <a:ext cx="3168352" cy="12241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Population health</a:t>
            </a:r>
          </a:p>
          <a:p>
            <a:pPr algn="ctr"/>
            <a:r>
              <a:rPr lang="en-GB" sz="2000" dirty="0"/>
              <a:t>Outcomes</a:t>
            </a:r>
          </a:p>
          <a:p>
            <a:pPr algn="ctr"/>
            <a:r>
              <a:rPr lang="en-GB" sz="2000" dirty="0"/>
              <a:t>Contract management</a:t>
            </a:r>
          </a:p>
          <a:p>
            <a:pPr algn="ctr"/>
            <a:r>
              <a:rPr lang="en-GB" sz="2000" dirty="0"/>
              <a:t>Quality improvement</a:t>
            </a:r>
          </a:p>
        </p:txBody>
      </p:sp>
      <p:sp>
        <p:nvSpPr>
          <p:cNvPr id="6" name="Rectangle 5"/>
          <p:cNvSpPr/>
          <p:nvPr/>
        </p:nvSpPr>
        <p:spPr>
          <a:xfrm>
            <a:off x="272480" y="3284984"/>
            <a:ext cx="3168352" cy="1080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Population health</a:t>
            </a:r>
          </a:p>
          <a:p>
            <a:pPr algn="ctr"/>
            <a:r>
              <a:rPr lang="en-GB" sz="2000" dirty="0"/>
              <a:t>Outcomes</a:t>
            </a:r>
          </a:p>
          <a:p>
            <a:pPr algn="ctr"/>
            <a:r>
              <a:rPr lang="en-GB" sz="2000" dirty="0"/>
              <a:t>Quality improvement</a:t>
            </a:r>
          </a:p>
        </p:txBody>
      </p:sp>
      <p:sp>
        <p:nvSpPr>
          <p:cNvPr id="7" name="Rectangle 6"/>
          <p:cNvSpPr/>
          <p:nvPr/>
        </p:nvSpPr>
        <p:spPr>
          <a:xfrm>
            <a:off x="272480" y="1700808"/>
            <a:ext cx="3168352"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Population health</a:t>
            </a:r>
          </a:p>
          <a:p>
            <a:pPr algn="ctr"/>
            <a:r>
              <a:rPr lang="en-GB" sz="2000" dirty="0"/>
              <a:t>Outcomes</a:t>
            </a:r>
          </a:p>
          <a:p>
            <a:pPr algn="ctr"/>
            <a:r>
              <a:rPr lang="en-GB" sz="2000" dirty="0"/>
              <a:t>Quality improvement</a:t>
            </a:r>
          </a:p>
        </p:txBody>
      </p:sp>
      <p:sp>
        <p:nvSpPr>
          <p:cNvPr id="11" name="Rectangle 10"/>
          <p:cNvSpPr/>
          <p:nvPr/>
        </p:nvSpPr>
        <p:spPr>
          <a:xfrm>
            <a:off x="272480" y="1196752"/>
            <a:ext cx="3168352" cy="5040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PCNs</a:t>
            </a:r>
          </a:p>
        </p:txBody>
      </p:sp>
      <p:sp>
        <p:nvSpPr>
          <p:cNvPr id="12" name="Rectangle 11"/>
          <p:cNvSpPr/>
          <p:nvPr/>
        </p:nvSpPr>
        <p:spPr>
          <a:xfrm>
            <a:off x="272480" y="2780928"/>
            <a:ext cx="3168352" cy="5040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ICPs</a:t>
            </a:r>
          </a:p>
        </p:txBody>
      </p:sp>
      <p:sp>
        <p:nvSpPr>
          <p:cNvPr id="13" name="Rectangle 12"/>
          <p:cNvSpPr/>
          <p:nvPr/>
        </p:nvSpPr>
        <p:spPr>
          <a:xfrm>
            <a:off x="272480" y="4509120"/>
            <a:ext cx="3168352" cy="5040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ICS/Single CCG</a:t>
            </a:r>
          </a:p>
        </p:txBody>
      </p:sp>
      <p:sp>
        <p:nvSpPr>
          <p:cNvPr id="14" name="Rectangle 13"/>
          <p:cNvSpPr/>
          <p:nvPr/>
        </p:nvSpPr>
        <p:spPr>
          <a:xfrm>
            <a:off x="3434083" y="1700809"/>
            <a:ext cx="5256584" cy="9361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High usage patients</a:t>
            </a:r>
          </a:p>
          <a:p>
            <a:pPr algn="ctr"/>
            <a:r>
              <a:rPr lang="en-GB" sz="2000" dirty="0"/>
              <a:t>Patients interventions may have an impact</a:t>
            </a:r>
          </a:p>
          <a:p>
            <a:pPr algn="ctr"/>
            <a:r>
              <a:rPr lang="en-GB" sz="2000" dirty="0"/>
              <a:t>Effectiveness of interventions</a:t>
            </a:r>
          </a:p>
        </p:txBody>
      </p:sp>
      <p:sp>
        <p:nvSpPr>
          <p:cNvPr id="15" name="Rectangle 14"/>
          <p:cNvSpPr/>
          <p:nvPr/>
        </p:nvSpPr>
        <p:spPr>
          <a:xfrm>
            <a:off x="3434083" y="1196752"/>
            <a:ext cx="5256584" cy="5040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Examples</a:t>
            </a:r>
          </a:p>
        </p:txBody>
      </p:sp>
      <p:sp>
        <p:nvSpPr>
          <p:cNvPr id="16" name="Rectangle 15"/>
          <p:cNvSpPr/>
          <p:nvPr/>
        </p:nvSpPr>
        <p:spPr>
          <a:xfrm>
            <a:off x="3440832" y="2780928"/>
            <a:ext cx="5256584" cy="15841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As above</a:t>
            </a:r>
          </a:p>
          <a:p>
            <a:pPr algn="ctr"/>
            <a:r>
              <a:rPr lang="en-GB" sz="2000" dirty="0"/>
              <a:t>Existing measures/targets</a:t>
            </a:r>
          </a:p>
          <a:p>
            <a:pPr algn="ctr"/>
            <a:r>
              <a:rPr lang="en-GB" sz="2000" dirty="0"/>
              <a:t>Contractual obligations outcomes to CCG</a:t>
            </a:r>
          </a:p>
        </p:txBody>
      </p:sp>
      <p:sp>
        <p:nvSpPr>
          <p:cNvPr id="17" name="Rectangle 16"/>
          <p:cNvSpPr/>
          <p:nvPr/>
        </p:nvSpPr>
        <p:spPr>
          <a:xfrm>
            <a:off x="3440832" y="4509120"/>
            <a:ext cx="5256584" cy="17281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Existing measures/targets</a:t>
            </a:r>
          </a:p>
          <a:p>
            <a:pPr algn="ctr"/>
            <a:r>
              <a:rPr lang="en-GB" sz="2000" dirty="0"/>
              <a:t>Obligations outcomes to NHSE&amp;I</a:t>
            </a:r>
          </a:p>
          <a:p>
            <a:pPr algn="ctr"/>
            <a:r>
              <a:rPr lang="en-GB" sz="2000" dirty="0"/>
              <a:t>%age change in prevalence of conditions</a:t>
            </a:r>
          </a:p>
          <a:p>
            <a:pPr algn="ctr"/>
            <a:r>
              <a:rPr lang="en-GB" sz="2000" dirty="0"/>
              <a:t>Change in no of years of good health/life expectancy</a:t>
            </a:r>
          </a:p>
          <a:p>
            <a:pPr algn="ctr"/>
            <a:endParaRPr lang="en-GB" sz="2000" dirty="0"/>
          </a:p>
        </p:txBody>
      </p:sp>
    </p:spTree>
    <p:extLst>
      <p:ext uri="{BB962C8B-B14F-4D97-AF65-F5344CB8AC3E}">
        <p14:creationId xmlns:p14="http://schemas.microsoft.com/office/powerpoint/2010/main" val="362642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MSTP">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 PP Template 2" id="{0FE6E957-5FE9-4408-9B80-F8E04F1989A5}" vid="{13753AE7-D100-48F9-80B1-3E80EA2DD8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KMSTP</Template>
  <TotalTime>4340</TotalTime>
  <Words>707</Words>
  <Application>Microsoft Office PowerPoint</Application>
  <PresentationFormat>A4 Paper (210x297 mm)</PresentationFormat>
  <Paragraphs>101</Paragraphs>
  <Slides>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Courier New</vt:lpstr>
      <vt:lpstr>Symbol</vt:lpstr>
      <vt:lpstr>Times New Roman</vt:lpstr>
      <vt:lpstr>Wingdings</vt:lpstr>
      <vt:lpstr>KMSTP</vt:lpstr>
      <vt:lpstr>think-cell Slide</vt:lpstr>
      <vt:lpstr>STP, ICS and ICP requirements</vt:lpstr>
      <vt:lpstr>The integrated care system</vt:lpstr>
      <vt:lpstr>Collaboration – not competition</vt:lpstr>
      <vt:lpstr>A single clinical commissioning group</vt:lpstr>
      <vt:lpstr>PowerPoint Presentation</vt:lpstr>
      <vt:lpstr>PowerPoint Presentation</vt:lpstr>
      <vt:lpstr>PowerPoint Presentation</vt:lpstr>
      <vt:lpstr>PowerPoint Presentation</vt:lpstr>
      <vt:lpstr>Analytical needs</vt:lpstr>
    </vt:vector>
  </TitlesOfParts>
  <Company>Kent and Medway 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STP Analytical Projects</dc:title>
  <dc:creator>Clint.Taylor</dc:creator>
  <cp:lastModifiedBy>Christopher Morley</cp:lastModifiedBy>
  <cp:revision>40</cp:revision>
  <dcterms:created xsi:type="dcterms:W3CDTF">2018-11-20T11:42:07Z</dcterms:created>
  <dcterms:modified xsi:type="dcterms:W3CDTF">2020-01-13T08:38:18Z</dcterms:modified>
</cp:coreProperties>
</file>