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2" r:id="rId3"/>
    <p:sldId id="260" r:id="rId4"/>
    <p:sldId id="261" r:id="rId5"/>
    <p:sldId id="259" r:id="rId6"/>
    <p:sldId id="264" r:id="rId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F85"/>
    <a:srgbClr val="C00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920" y="-56"/>
      </p:cViewPr>
      <p:guideLst>
        <p:guide orient="horz" pos="2160"/>
        <p:guide pos="3120"/>
      </p:guideLst>
    </p:cSldViewPr>
  </p:slideViewPr>
  <p:notesTextViewPr>
    <p:cViewPr>
      <p:scale>
        <a:sx n="1" d="1"/>
        <a:sy n="1" d="1"/>
      </p:scale>
      <p:origin x="0" y="0"/>
    </p:cViewPr>
  </p:notesTextViewPr>
  <p:notesViewPr>
    <p:cSldViewPr>
      <p:cViewPr varScale="1">
        <p:scale>
          <a:sx n="99" d="100"/>
          <a:sy n="99" d="100"/>
        </p:scale>
        <p:origin x="-356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016FA-1E2E-4E56-AC28-7E9195CF91CA}" type="datetimeFigureOut">
              <a:rPr lang="en-GB" smtClean="0"/>
              <a:t>16/11/2020</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2840-DD8D-4648-A45E-E51CC40F783E}" type="slidenum">
              <a:rPr lang="en-GB" smtClean="0"/>
              <a:t>‹#›</a:t>
            </a:fld>
            <a:endParaRPr lang="en-GB"/>
          </a:p>
        </p:txBody>
      </p:sp>
    </p:spTree>
    <p:extLst>
      <p:ext uri="{BB962C8B-B14F-4D97-AF65-F5344CB8AC3E}">
        <p14:creationId xmlns:p14="http://schemas.microsoft.com/office/powerpoint/2010/main" val="236422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t>Review of data </a:t>
            </a:r>
          </a:p>
          <a:p>
            <a:endParaRPr lang="en-GB" dirty="0"/>
          </a:p>
          <a:p>
            <a:r>
              <a:rPr lang="en-GB" dirty="0"/>
              <a:t>“Clinicians from across the Local Maternity System need to come together regularly to review data, including patient experience data, both at Local Maternity System and unit level. This involves comparing and benchmarking, and using the conclusions to inform service improvement.”</a:t>
            </a:r>
          </a:p>
          <a:p>
            <a:endParaRPr lang="en-GB" dirty="0"/>
          </a:p>
          <a:p>
            <a:pPr marL="171450" indent="-171450">
              <a:buFont typeface="Arial" panose="020B0604020202020204" pitchFamily="34" charset="0"/>
              <a:buChar char="•"/>
            </a:pPr>
            <a:r>
              <a:rPr lang="en-GB" sz="1400" dirty="0" smtClean="0"/>
              <a:t>Continuous quality improvement</a:t>
            </a:r>
          </a:p>
          <a:p>
            <a:endParaRPr lang="en-GB" dirty="0"/>
          </a:p>
          <a:p>
            <a:r>
              <a:rPr lang="en-GB" dirty="0"/>
              <a:t>“Continuously measure the quality of services and use the data to identify and implement service improvements.”</a:t>
            </a:r>
          </a:p>
          <a:p>
            <a:endParaRPr lang="en-GB" dirty="0"/>
          </a:p>
          <a:p>
            <a:pPr marL="171450" indent="-171450">
              <a:buFont typeface="Arial" panose="020B0604020202020204" pitchFamily="34" charset="0"/>
              <a:buChar char="•"/>
            </a:pPr>
            <a:r>
              <a:rPr lang="en-GB" sz="1400" dirty="0" smtClean="0"/>
              <a:t>Measuring transformation</a:t>
            </a:r>
          </a:p>
          <a:p>
            <a:endParaRPr lang="en-GB" dirty="0"/>
          </a:p>
          <a:p>
            <a:r>
              <a:rPr lang="en-GB" dirty="0"/>
              <a:t>“[Increasing choice and personalisation to deliver the Better Births vision] will require qualitative and quantitative data on service user experience.” key metrics: use of personalised care plans, women receiving continuity of carer,</a:t>
            </a:r>
          </a:p>
          <a:p>
            <a:endParaRPr lang="en-GB" dirty="0"/>
          </a:p>
        </p:txBody>
      </p:sp>
      <p:sp>
        <p:nvSpPr>
          <p:cNvPr id="4" name="Slide Number Placeholder 3"/>
          <p:cNvSpPr>
            <a:spLocks noGrp="1"/>
          </p:cNvSpPr>
          <p:nvPr>
            <p:ph type="sldNum" sz="quarter" idx="10"/>
          </p:nvPr>
        </p:nvSpPr>
        <p:spPr/>
        <p:txBody>
          <a:bodyPr/>
          <a:lstStyle/>
          <a:p>
            <a:fld id="{BB5E2840-DD8D-4648-A45E-E51CC40F783E}" type="slidenum">
              <a:rPr lang="en-GB" smtClean="0"/>
              <a:t>1</a:t>
            </a:fld>
            <a:endParaRPr lang="en-GB"/>
          </a:p>
        </p:txBody>
      </p:sp>
    </p:spTree>
    <p:extLst>
      <p:ext uri="{BB962C8B-B14F-4D97-AF65-F5344CB8AC3E}">
        <p14:creationId xmlns:p14="http://schemas.microsoft.com/office/powerpoint/2010/main" val="214064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t>Review of data </a:t>
            </a:r>
          </a:p>
          <a:p>
            <a:endParaRPr lang="en-GB" dirty="0"/>
          </a:p>
          <a:p>
            <a:r>
              <a:rPr lang="en-GB" dirty="0"/>
              <a:t>“Clinicians from across the Local Maternity System need to come together regularly to review data, including patient experience data, both at Local Maternity System and unit level. This involves comparing and benchmarking, and using the conclusions to inform service improvement.”</a:t>
            </a:r>
          </a:p>
          <a:p>
            <a:endParaRPr lang="en-GB" dirty="0"/>
          </a:p>
          <a:p>
            <a:pPr marL="171450" indent="-171450">
              <a:buFont typeface="Arial" panose="020B0604020202020204" pitchFamily="34" charset="0"/>
              <a:buChar char="•"/>
            </a:pPr>
            <a:r>
              <a:rPr lang="en-GB" sz="1400" dirty="0" smtClean="0"/>
              <a:t>Continuous quality improvement</a:t>
            </a:r>
          </a:p>
          <a:p>
            <a:endParaRPr lang="en-GB" dirty="0"/>
          </a:p>
          <a:p>
            <a:r>
              <a:rPr lang="en-GB" dirty="0"/>
              <a:t>“Continuously measure the quality of services and use the data to identify and implement service improvements.”</a:t>
            </a:r>
          </a:p>
          <a:p>
            <a:endParaRPr lang="en-GB" dirty="0"/>
          </a:p>
          <a:p>
            <a:pPr marL="171450" indent="-171450">
              <a:buFont typeface="Arial" panose="020B0604020202020204" pitchFamily="34" charset="0"/>
              <a:buChar char="•"/>
            </a:pPr>
            <a:r>
              <a:rPr lang="en-GB" sz="1400" dirty="0" smtClean="0"/>
              <a:t>Measuring transformation</a:t>
            </a:r>
          </a:p>
          <a:p>
            <a:endParaRPr lang="en-GB" dirty="0"/>
          </a:p>
          <a:p>
            <a:r>
              <a:rPr lang="en-GB" dirty="0"/>
              <a:t>“[Increasing choice and personalisation to deliver the Better Births vision] will require qualitative and quantitative data on service user experience.” key metrics: use of personalised care plans, women receiving continuity of carer,</a:t>
            </a:r>
          </a:p>
          <a:p>
            <a:endParaRPr lang="en-GB" dirty="0"/>
          </a:p>
        </p:txBody>
      </p:sp>
      <p:sp>
        <p:nvSpPr>
          <p:cNvPr id="4" name="Slide Number Placeholder 3"/>
          <p:cNvSpPr>
            <a:spLocks noGrp="1"/>
          </p:cNvSpPr>
          <p:nvPr>
            <p:ph type="sldNum" sz="quarter" idx="10"/>
          </p:nvPr>
        </p:nvSpPr>
        <p:spPr/>
        <p:txBody>
          <a:bodyPr/>
          <a:lstStyle/>
          <a:p>
            <a:fld id="{BB5E2840-DD8D-4648-A45E-E51CC40F783E}" type="slidenum">
              <a:rPr lang="en-GB" smtClean="0"/>
              <a:t>2</a:t>
            </a:fld>
            <a:endParaRPr lang="en-GB"/>
          </a:p>
        </p:txBody>
      </p:sp>
    </p:spTree>
    <p:extLst>
      <p:ext uri="{BB962C8B-B14F-4D97-AF65-F5344CB8AC3E}">
        <p14:creationId xmlns:p14="http://schemas.microsoft.com/office/powerpoint/2010/main" val="21406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t>Review of data </a:t>
            </a:r>
          </a:p>
          <a:p>
            <a:endParaRPr lang="en-GB" dirty="0"/>
          </a:p>
          <a:p>
            <a:r>
              <a:rPr lang="en-GB" dirty="0"/>
              <a:t>“Clinicians from across the Local Maternity System need to come together regularly to review data, including patient experience data, both at Local Maternity System and unit level. This involves comparing and benchmarking, and using the conclusions to inform service improvement.”</a:t>
            </a:r>
          </a:p>
          <a:p>
            <a:endParaRPr lang="en-GB" dirty="0"/>
          </a:p>
          <a:p>
            <a:pPr marL="171450" indent="-171450">
              <a:buFont typeface="Arial" panose="020B0604020202020204" pitchFamily="34" charset="0"/>
              <a:buChar char="•"/>
            </a:pPr>
            <a:r>
              <a:rPr lang="en-GB" sz="1400" dirty="0" smtClean="0"/>
              <a:t>Continuous quality improvement</a:t>
            </a:r>
          </a:p>
          <a:p>
            <a:endParaRPr lang="en-GB" dirty="0"/>
          </a:p>
          <a:p>
            <a:r>
              <a:rPr lang="en-GB" dirty="0"/>
              <a:t>“Continuously measure the quality of services and use the data to identify and implement service improvements.”</a:t>
            </a:r>
          </a:p>
          <a:p>
            <a:endParaRPr lang="en-GB" dirty="0"/>
          </a:p>
          <a:p>
            <a:pPr marL="171450" indent="-171450">
              <a:buFont typeface="Arial" panose="020B0604020202020204" pitchFamily="34" charset="0"/>
              <a:buChar char="•"/>
            </a:pPr>
            <a:r>
              <a:rPr lang="en-GB" sz="1400" dirty="0" smtClean="0"/>
              <a:t>Measuring transformation</a:t>
            </a:r>
          </a:p>
          <a:p>
            <a:endParaRPr lang="en-GB" dirty="0"/>
          </a:p>
          <a:p>
            <a:r>
              <a:rPr lang="en-GB" dirty="0"/>
              <a:t>“[Increasing choice and personalisation to deliver the Better Births vision] will require qualitative and quantitative data on service user experience.” key metrics: use of personalised care plans, women receiving continuity of carer,</a:t>
            </a:r>
          </a:p>
          <a:p>
            <a:endParaRPr lang="en-GB" dirty="0"/>
          </a:p>
        </p:txBody>
      </p:sp>
      <p:sp>
        <p:nvSpPr>
          <p:cNvPr id="4" name="Slide Number Placeholder 3"/>
          <p:cNvSpPr>
            <a:spLocks noGrp="1"/>
          </p:cNvSpPr>
          <p:nvPr>
            <p:ph type="sldNum" sz="quarter" idx="10"/>
          </p:nvPr>
        </p:nvSpPr>
        <p:spPr/>
        <p:txBody>
          <a:bodyPr/>
          <a:lstStyle/>
          <a:p>
            <a:fld id="{BB5E2840-DD8D-4648-A45E-E51CC40F783E}" type="slidenum">
              <a:rPr lang="en-GB" smtClean="0"/>
              <a:t>3</a:t>
            </a:fld>
            <a:endParaRPr lang="en-GB"/>
          </a:p>
        </p:txBody>
      </p:sp>
    </p:spTree>
    <p:extLst>
      <p:ext uri="{BB962C8B-B14F-4D97-AF65-F5344CB8AC3E}">
        <p14:creationId xmlns:p14="http://schemas.microsoft.com/office/powerpoint/2010/main" val="214064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t>Review of data </a:t>
            </a:r>
          </a:p>
          <a:p>
            <a:endParaRPr lang="en-GB" dirty="0"/>
          </a:p>
          <a:p>
            <a:r>
              <a:rPr lang="en-GB" dirty="0"/>
              <a:t>“Clinicians from across the Local Maternity System need to come together regularly to review data, including patient experience data, both at Local Maternity System and unit level. This involves comparing and benchmarking, and using the conclusions to inform service improvement.”</a:t>
            </a:r>
          </a:p>
          <a:p>
            <a:endParaRPr lang="en-GB" dirty="0"/>
          </a:p>
          <a:p>
            <a:pPr marL="171450" indent="-171450">
              <a:buFont typeface="Arial" panose="020B0604020202020204" pitchFamily="34" charset="0"/>
              <a:buChar char="•"/>
            </a:pPr>
            <a:r>
              <a:rPr lang="en-GB" sz="1400" dirty="0" smtClean="0"/>
              <a:t>Continuous quality improvement</a:t>
            </a:r>
          </a:p>
          <a:p>
            <a:endParaRPr lang="en-GB" dirty="0"/>
          </a:p>
          <a:p>
            <a:r>
              <a:rPr lang="en-GB" dirty="0"/>
              <a:t>“Continuously measure the quality of services and use the data to identify and implement service improvements.”</a:t>
            </a:r>
          </a:p>
          <a:p>
            <a:endParaRPr lang="en-GB" dirty="0"/>
          </a:p>
          <a:p>
            <a:pPr marL="171450" indent="-171450">
              <a:buFont typeface="Arial" panose="020B0604020202020204" pitchFamily="34" charset="0"/>
              <a:buChar char="•"/>
            </a:pPr>
            <a:r>
              <a:rPr lang="en-GB" sz="1400" dirty="0" smtClean="0"/>
              <a:t>Measuring transformation</a:t>
            </a:r>
          </a:p>
          <a:p>
            <a:endParaRPr lang="en-GB" dirty="0"/>
          </a:p>
          <a:p>
            <a:r>
              <a:rPr lang="en-GB" dirty="0"/>
              <a:t>“[Increasing choice and personalisation to deliver the Better Births vision] will require qualitative and quantitative data on service user experience.” key metrics: use of personalised care plans, women receiving continuity of carer,</a:t>
            </a:r>
          </a:p>
          <a:p>
            <a:endParaRPr lang="en-GB" dirty="0"/>
          </a:p>
        </p:txBody>
      </p:sp>
      <p:sp>
        <p:nvSpPr>
          <p:cNvPr id="4" name="Slide Number Placeholder 3"/>
          <p:cNvSpPr>
            <a:spLocks noGrp="1"/>
          </p:cNvSpPr>
          <p:nvPr>
            <p:ph type="sldNum" sz="quarter" idx="10"/>
          </p:nvPr>
        </p:nvSpPr>
        <p:spPr/>
        <p:txBody>
          <a:bodyPr/>
          <a:lstStyle/>
          <a:p>
            <a:fld id="{BB5E2840-DD8D-4648-A45E-E51CC40F783E}" type="slidenum">
              <a:rPr lang="en-GB" smtClean="0"/>
              <a:t>4</a:t>
            </a:fld>
            <a:endParaRPr lang="en-GB"/>
          </a:p>
        </p:txBody>
      </p:sp>
    </p:spTree>
    <p:extLst>
      <p:ext uri="{BB962C8B-B14F-4D97-AF65-F5344CB8AC3E}">
        <p14:creationId xmlns:p14="http://schemas.microsoft.com/office/powerpoint/2010/main" val="214064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t>Review of data </a:t>
            </a:r>
          </a:p>
          <a:p>
            <a:endParaRPr lang="en-GB" dirty="0"/>
          </a:p>
          <a:p>
            <a:r>
              <a:rPr lang="en-GB" dirty="0"/>
              <a:t>“Clinicians from across the Local Maternity System need to come together regularly to review data, including patient experience data, both at Local Maternity System and unit level. This involves comparing and benchmarking, and using the conclusions to inform service improvement.”</a:t>
            </a:r>
          </a:p>
          <a:p>
            <a:endParaRPr lang="en-GB" dirty="0"/>
          </a:p>
          <a:p>
            <a:pPr marL="171450" indent="-171450">
              <a:buFont typeface="Arial" panose="020B0604020202020204" pitchFamily="34" charset="0"/>
              <a:buChar char="•"/>
            </a:pPr>
            <a:r>
              <a:rPr lang="en-GB" sz="1400" dirty="0" smtClean="0"/>
              <a:t>Continuous quality improvement</a:t>
            </a:r>
          </a:p>
          <a:p>
            <a:endParaRPr lang="en-GB" dirty="0"/>
          </a:p>
          <a:p>
            <a:r>
              <a:rPr lang="en-GB" dirty="0"/>
              <a:t>“Continuously measure the quality of services and use the data to identify and implement service improvements.”</a:t>
            </a:r>
          </a:p>
          <a:p>
            <a:endParaRPr lang="en-GB" dirty="0"/>
          </a:p>
          <a:p>
            <a:pPr marL="171450" indent="-171450">
              <a:buFont typeface="Arial" panose="020B0604020202020204" pitchFamily="34" charset="0"/>
              <a:buChar char="•"/>
            </a:pPr>
            <a:r>
              <a:rPr lang="en-GB" sz="1400" dirty="0" smtClean="0"/>
              <a:t>Measuring transformation</a:t>
            </a:r>
          </a:p>
          <a:p>
            <a:endParaRPr lang="en-GB" dirty="0"/>
          </a:p>
          <a:p>
            <a:r>
              <a:rPr lang="en-GB" dirty="0"/>
              <a:t>“[Increasing choice and personalisation to deliver the Better Births vision] will require qualitative and quantitative data on service user experience.” key metrics: use of personalised care plans, women receiving continuity of carer,</a:t>
            </a:r>
          </a:p>
          <a:p>
            <a:endParaRPr lang="en-GB" dirty="0"/>
          </a:p>
        </p:txBody>
      </p:sp>
      <p:sp>
        <p:nvSpPr>
          <p:cNvPr id="4" name="Slide Number Placeholder 3"/>
          <p:cNvSpPr>
            <a:spLocks noGrp="1"/>
          </p:cNvSpPr>
          <p:nvPr>
            <p:ph type="sldNum" sz="quarter" idx="10"/>
          </p:nvPr>
        </p:nvSpPr>
        <p:spPr/>
        <p:txBody>
          <a:bodyPr/>
          <a:lstStyle/>
          <a:p>
            <a:fld id="{BB5E2840-DD8D-4648-A45E-E51CC40F783E}" type="slidenum">
              <a:rPr lang="en-GB" smtClean="0"/>
              <a:t>6</a:t>
            </a:fld>
            <a:endParaRPr lang="en-GB"/>
          </a:p>
        </p:txBody>
      </p:sp>
    </p:spTree>
    <p:extLst>
      <p:ext uri="{BB962C8B-B14F-4D97-AF65-F5344CB8AC3E}">
        <p14:creationId xmlns:p14="http://schemas.microsoft.com/office/powerpoint/2010/main" val="214064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374D2-E9AC-47B6-84EE-CCA6FA7E4AC8}"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29059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374D2-E9AC-47B6-84EE-CCA6FA7E4AC8}"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384407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374D2-E9AC-47B6-84EE-CCA6FA7E4AC8}"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298522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374D2-E9AC-47B6-84EE-CCA6FA7E4AC8}"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4406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374D2-E9AC-47B6-84EE-CCA6FA7E4AC8}"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235382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374D2-E9AC-47B6-84EE-CCA6FA7E4AC8}"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25115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374D2-E9AC-47B6-84EE-CCA6FA7E4AC8}" type="datetimeFigureOut">
              <a:rPr lang="en-GB" smtClean="0"/>
              <a:t>16/11/2020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266671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374D2-E9AC-47B6-84EE-CCA6FA7E4AC8}" type="datetimeFigureOut">
              <a:rPr lang="en-GB" smtClean="0"/>
              <a:t>16/11/2020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170790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374D2-E9AC-47B6-84EE-CCA6FA7E4AC8}" type="datetimeFigureOut">
              <a:rPr lang="en-GB" smtClean="0"/>
              <a:t>16/11/2020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157820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374D2-E9AC-47B6-84EE-CCA6FA7E4AC8}"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30874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374D2-E9AC-47B6-84EE-CCA6FA7E4AC8}"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132C40-CD5C-44CD-9C2A-5B0FBC25324D}" type="slidenum">
              <a:rPr lang="en-GB" smtClean="0"/>
              <a:t>‹#›</a:t>
            </a:fld>
            <a:endParaRPr lang="en-GB"/>
          </a:p>
        </p:txBody>
      </p:sp>
    </p:spTree>
    <p:extLst>
      <p:ext uri="{BB962C8B-B14F-4D97-AF65-F5344CB8AC3E}">
        <p14:creationId xmlns:p14="http://schemas.microsoft.com/office/powerpoint/2010/main" val="112303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374D2-E9AC-47B6-84EE-CCA6FA7E4AC8}" type="datetimeFigureOut">
              <a:rPr lang="en-GB" smtClean="0"/>
              <a:t>16/11/2020</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32C40-CD5C-44CD-9C2A-5B0FBC25324D}" type="slidenum">
              <a:rPr lang="en-GB" smtClean="0"/>
              <a:t>‹#›</a:t>
            </a:fld>
            <a:endParaRPr lang="en-GB"/>
          </a:p>
        </p:txBody>
      </p:sp>
    </p:spTree>
    <p:extLst>
      <p:ext uri="{BB962C8B-B14F-4D97-AF65-F5344CB8AC3E}">
        <p14:creationId xmlns:p14="http://schemas.microsoft.com/office/powerpoint/2010/main" val="418099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33F85"/>
                </a:solidFill>
              </a:rPr>
              <a:t>Local Maternity System</a:t>
            </a:r>
            <a:br>
              <a:rPr lang="en-GB" dirty="0" smtClean="0">
                <a:solidFill>
                  <a:srgbClr val="033F85"/>
                </a:solidFill>
              </a:rPr>
            </a:br>
            <a:r>
              <a:rPr lang="en-GB" dirty="0" smtClean="0">
                <a:solidFill>
                  <a:srgbClr val="C00079"/>
                </a:solidFill>
              </a:rPr>
              <a:t>Analytics 2020-2024</a:t>
            </a:r>
            <a:endParaRPr lang="en-GB" dirty="0">
              <a:solidFill>
                <a:srgbClr val="C00079"/>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80" y="188640"/>
            <a:ext cx="1101080" cy="750196"/>
          </a:xfrm>
          <a:prstGeom prst="rect">
            <a:avLst/>
          </a:prstGeom>
        </p:spPr>
      </p:pic>
      <p:sp>
        <p:nvSpPr>
          <p:cNvPr id="16" name="TextBox 15"/>
          <p:cNvSpPr txBox="1"/>
          <p:nvPr/>
        </p:nvSpPr>
        <p:spPr>
          <a:xfrm>
            <a:off x="632520" y="1772815"/>
            <a:ext cx="4248472" cy="4401205"/>
          </a:xfrm>
          <a:prstGeom prst="rect">
            <a:avLst/>
          </a:prstGeom>
          <a:noFill/>
          <a:ln>
            <a:solidFill>
              <a:srgbClr val="C00079"/>
            </a:solidFill>
          </a:ln>
        </p:spPr>
        <p:txBody>
          <a:bodyPr wrap="square" numCol="1" rtlCol="0">
            <a:spAutoFit/>
          </a:bodyPr>
          <a:lstStyle/>
          <a:p>
            <a:pPr algn="ctr"/>
            <a:r>
              <a:rPr lang="en-GB" sz="2800" b="1" dirty="0" smtClean="0">
                <a:solidFill>
                  <a:srgbClr val="C00079"/>
                </a:solidFill>
              </a:rPr>
              <a:t>Request for support from Shared Health and Care Analytics Board</a:t>
            </a:r>
          </a:p>
          <a:p>
            <a:endParaRPr lang="en-GB" sz="1400" dirty="0" smtClean="0"/>
          </a:p>
          <a:p>
            <a:endParaRPr lang="en-GB" sz="1400" dirty="0" smtClean="0"/>
          </a:p>
          <a:p>
            <a:r>
              <a:rPr lang="en-GB" sz="2000" i="1" dirty="0"/>
              <a:t>If teams, organisations and systems are to improve, they must know where they are, how they compare to others and to the best, and how they are improving over time. Collecting the right information and making the best use of it is therefore vital. </a:t>
            </a:r>
            <a:endParaRPr lang="en-GB" sz="2000" dirty="0"/>
          </a:p>
          <a:p>
            <a:endParaRPr lang="en-GB" sz="1200" dirty="0" smtClean="0"/>
          </a:p>
          <a:p>
            <a:endParaRPr lang="en-GB" sz="1600" dirty="0">
              <a:solidFill>
                <a:srgbClr val="033F85"/>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112" y="1880112"/>
            <a:ext cx="2952328" cy="4186609"/>
          </a:xfrm>
          <a:prstGeom prst="rect">
            <a:avLst/>
          </a:prstGeom>
          <a:scene3d>
            <a:camera prst="orthographicFront"/>
            <a:lightRig rig="threePt" dir="t"/>
          </a:scene3d>
          <a:sp3d extrusionH="6350" contourW="63500">
            <a:bevelT w="38100"/>
            <a:contourClr>
              <a:schemeClr val="bg1">
                <a:lumMod val="75000"/>
              </a:schemeClr>
            </a:contourClr>
          </a:sp3d>
        </p:spPr>
      </p:pic>
    </p:spTree>
    <p:extLst>
      <p:ext uri="{BB962C8B-B14F-4D97-AF65-F5344CB8AC3E}">
        <p14:creationId xmlns:p14="http://schemas.microsoft.com/office/powerpoint/2010/main" val="371054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33F85"/>
                </a:solidFill>
              </a:rPr>
              <a:t>Local Maternity System</a:t>
            </a:r>
            <a:br>
              <a:rPr lang="en-GB" dirty="0" smtClean="0">
                <a:solidFill>
                  <a:srgbClr val="033F85"/>
                </a:solidFill>
              </a:rPr>
            </a:br>
            <a:r>
              <a:rPr lang="en-GB" dirty="0" smtClean="0">
                <a:solidFill>
                  <a:srgbClr val="C00079"/>
                </a:solidFill>
              </a:rPr>
              <a:t>Analytics 2020-2024</a:t>
            </a:r>
            <a:endParaRPr lang="en-GB" dirty="0">
              <a:solidFill>
                <a:srgbClr val="C00079"/>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80" y="188640"/>
            <a:ext cx="1101080" cy="750196"/>
          </a:xfrm>
          <a:prstGeom prst="rect">
            <a:avLst/>
          </a:prstGeom>
        </p:spPr>
      </p:pic>
      <p:sp>
        <p:nvSpPr>
          <p:cNvPr id="16" name="TextBox 15"/>
          <p:cNvSpPr txBox="1"/>
          <p:nvPr/>
        </p:nvSpPr>
        <p:spPr>
          <a:xfrm>
            <a:off x="272480" y="1628800"/>
            <a:ext cx="9361040" cy="5139869"/>
          </a:xfrm>
          <a:prstGeom prst="rect">
            <a:avLst/>
          </a:prstGeom>
          <a:noFill/>
          <a:ln>
            <a:solidFill>
              <a:srgbClr val="C00079"/>
            </a:solidFill>
          </a:ln>
        </p:spPr>
        <p:txBody>
          <a:bodyPr wrap="square" numCol="2" rtlCol="0">
            <a:spAutoFit/>
          </a:bodyPr>
          <a:lstStyle/>
          <a:p>
            <a:r>
              <a:rPr lang="en-GB" b="1" dirty="0" smtClean="0">
                <a:solidFill>
                  <a:srgbClr val="C00079"/>
                </a:solidFill>
              </a:rPr>
              <a:t>National Maternity Policy</a:t>
            </a:r>
            <a:endParaRPr lang="en-GB" b="1" dirty="0" smtClean="0">
              <a:solidFill>
                <a:srgbClr val="C00079"/>
              </a:solidFill>
            </a:endParaRPr>
          </a:p>
          <a:p>
            <a:endParaRPr lang="en-GB" dirty="0"/>
          </a:p>
          <a:p>
            <a:r>
              <a:rPr lang="en-GB" sz="1600" dirty="0" smtClean="0">
                <a:solidFill>
                  <a:srgbClr val="033F85"/>
                </a:solidFill>
              </a:rPr>
              <a:t>Better Births (2016) </a:t>
            </a:r>
          </a:p>
          <a:p>
            <a:endParaRPr lang="en-GB" sz="1600" dirty="0"/>
          </a:p>
          <a:p>
            <a:r>
              <a:rPr lang="en-GB" sz="1600" i="1" dirty="0"/>
              <a:t>If teams, organisations and systems are to </a:t>
            </a:r>
            <a:r>
              <a:rPr lang="en-GB" sz="1600" i="1" dirty="0" smtClean="0"/>
              <a:t>improve, they must know where they are, how they compare to others and to the best, and how they are improving over time. Collecting the right information and making the best use of it is therefore vital. </a:t>
            </a:r>
            <a:endParaRPr lang="en-GB" sz="1600" dirty="0" smtClean="0"/>
          </a:p>
          <a:p>
            <a:endParaRPr lang="en-GB" sz="1200" dirty="0" smtClean="0"/>
          </a:p>
          <a:p>
            <a:pPr marL="171450" indent="-171450">
              <a:buFont typeface="Arial" panose="020B0604020202020204" pitchFamily="34" charset="0"/>
              <a:buChar char="•"/>
            </a:pPr>
            <a:r>
              <a:rPr lang="en-GB" sz="2000" dirty="0" smtClean="0"/>
              <a:t>Review of data </a:t>
            </a:r>
          </a:p>
          <a:p>
            <a:endParaRPr lang="en-GB" sz="2000" dirty="0" smtClean="0"/>
          </a:p>
          <a:p>
            <a:pPr marL="171450" indent="-171450">
              <a:buFont typeface="Arial" panose="020B0604020202020204" pitchFamily="34" charset="0"/>
              <a:buChar char="•"/>
            </a:pPr>
            <a:r>
              <a:rPr lang="en-GB" sz="2000" dirty="0" smtClean="0"/>
              <a:t>Continuous quality improvement</a:t>
            </a:r>
          </a:p>
          <a:p>
            <a:endParaRPr lang="en-GB" sz="2000" dirty="0" smtClean="0"/>
          </a:p>
          <a:p>
            <a:pPr marL="171450" indent="-171450">
              <a:buFont typeface="Arial" panose="020B0604020202020204" pitchFamily="34" charset="0"/>
              <a:buChar char="•"/>
            </a:pPr>
            <a:r>
              <a:rPr lang="en-GB" sz="2000" dirty="0" smtClean="0"/>
              <a:t>Measuring transformation</a:t>
            </a:r>
          </a:p>
          <a:p>
            <a:endParaRPr lang="en-GB" sz="1400" dirty="0" smtClean="0"/>
          </a:p>
          <a:p>
            <a:endParaRPr lang="en-GB" sz="1400" dirty="0" smtClean="0"/>
          </a:p>
          <a:p>
            <a:endParaRPr lang="en-GB" sz="1400" dirty="0" smtClean="0"/>
          </a:p>
          <a:p>
            <a:endParaRPr lang="en-GB" sz="1400" dirty="0" smtClean="0"/>
          </a:p>
          <a:p>
            <a:endParaRPr lang="en-GB" sz="1200" dirty="0" smtClean="0"/>
          </a:p>
          <a:p>
            <a:pPr marL="171450" indent="-171450">
              <a:buFont typeface="Arial" panose="020B0604020202020204" pitchFamily="34" charset="0"/>
              <a:buChar char="•"/>
            </a:pPr>
            <a:endParaRPr lang="en-GB" sz="1200" dirty="0" smtClean="0"/>
          </a:p>
          <a:p>
            <a:r>
              <a:rPr lang="en-GB" sz="1600" dirty="0" smtClean="0">
                <a:solidFill>
                  <a:srgbClr val="033F85"/>
                </a:solidFill>
              </a:rPr>
              <a:t>Long Term Plan (2019)</a:t>
            </a: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5207" b="6020"/>
          <a:stretch/>
        </p:blipFill>
        <p:spPr bwMode="auto">
          <a:xfrm>
            <a:off x="5625642" y="2348880"/>
            <a:ext cx="3142411" cy="407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16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06090"/>
          </a:xfrm>
        </p:spPr>
        <p:txBody>
          <a:bodyPr>
            <a:normAutofit/>
          </a:bodyPr>
          <a:lstStyle/>
          <a:p>
            <a:r>
              <a:rPr lang="en-GB" sz="3200" dirty="0" smtClean="0">
                <a:solidFill>
                  <a:srgbClr val="033F85"/>
                </a:solidFill>
              </a:rPr>
              <a:t>Local Maternity System </a:t>
            </a:r>
            <a:r>
              <a:rPr lang="en-GB" sz="3200" dirty="0" smtClean="0">
                <a:solidFill>
                  <a:srgbClr val="C00079"/>
                </a:solidFill>
              </a:rPr>
              <a:t>Alternative Approaches</a:t>
            </a:r>
            <a:endParaRPr lang="en-GB" sz="3200" dirty="0">
              <a:solidFill>
                <a:srgbClr val="C00079"/>
              </a:solidFill>
            </a:endParaRPr>
          </a:p>
        </p:txBody>
      </p:sp>
      <p:sp>
        <p:nvSpPr>
          <p:cNvPr id="16" name="TextBox 15"/>
          <p:cNvSpPr txBox="1"/>
          <p:nvPr/>
        </p:nvSpPr>
        <p:spPr>
          <a:xfrm>
            <a:off x="272480" y="980728"/>
            <a:ext cx="9361040" cy="5386090"/>
          </a:xfrm>
          <a:prstGeom prst="rect">
            <a:avLst/>
          </a:prstGeom>
          <a:noFill/>
          <a:ln>
            <a:solidFill>
              <a:srgbClr val="C00079"/>
            </a:solidFill>
          </a:ln>
        </p:spPr>
        <p:txBody>
          <a:bodyPr wrap="square" numCol="2" rtlCol="0">
            <a:spAutoFit/>
          </a:bodyPr>
          <a:lstStyle/>
          <a:p>
            <a:r>
              <a:rPr lang="en-GB" b="1" dirty="0" smtClean="0">
                <a:solidFill>
                  <a:srgbClr val="C00079"/>
                </a:solidFill>
              </a:rPr>
              <a:t>National Dashboard</a:t>
            </a:r>
            <a:endParaRPr lang="en-GB" b="1" dirty="0">
              <a:solidFill>
                <a:srgbClr val="C00079"/>
              </a:solidFill>
            </a:endParaRPr>
          </a:p>
          <a:p>
            <a:endParaRPr lang="en-GB"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200" dirty="0" smtClean="0"/>
          </a:p>
          <a:p>
            <a:endParaRPr lang="en-GB" sz="1200" dirty="0" smtClean="0"/>
          </a:p>
          <a:p>
            <a:endParaRPr lang="en-GB" b="1" dirty="0" smtClean="0">
              <a:solidFill>
                <a:srgbClr val="C00079"/>
              </a:solidFill>
            </a:endParaRPr>
          </a:p>
          <a:p>
            <a:endParaRPr lang="en-GB" sz="1200" b="1" dirty="0">
              <a:solidFill>
                <a:srgbClr val="C00079"/>
              </a:solidFill>
            </a:endParaRPr>
          </a:p>
          <a:p>
            <a:endParaRPr lang="en-GB" sz="1200" b="1" dirty="0" smtClean="0">
              <a:solidFill>
                <a:srgbClr val="C00079"/>
              </a:solidFill>
            </a:endParaRPr>
          </a:p>
          <a:p>
            <a:endParaRPr lang="en-GB" sz="1200" b="1" dirty="0">
              <a:solidFill>
                <a:srgbClr val="C00079"/>
              </a:solidFill>
            </a:endParaRPr>
          </a:p>
          <a:p>
            <a:endParaRPr lang="en-GB" sz="1200" b="1" dirty="0" smtClean="0">
              <a:solidFill>
                <a:srgbClr val="C00079"/>
              </a:solidFill>
            </a:endParaRPr>
          </a:p>
          <a:p>
            <a:endParaRPr lang="en-GB" sz="1200" b="1" dirty="0">
              <a:solidFill>
                <a:srgbClr val="C00079"/>
              </a:solidFill>
            </a:endParaRPr>
          </a:p>
          <a:p>
            <a:endParaRPr lang="en-GB" sz="1200" dirty="0" smtClean="0"/>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1340768"/>
            <a:ext cx="879762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45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06090"/>
          </a:xfrm>
        </p:spPr>
        <p:txBody>
          <a:bodyPr>
            <a:normAutofit/>
          </a:bodyPr>
          <a:lstStyle/>
          <a:p>
            <a:r>
              <a:rPr lang="en-GB" sz="3200" dirty="0" smtClean="0">
                <a:solidFill>
                  <a:srgbClr val="033F85"/>
                </a:solidFill>
              </a:rPr>
              <a:t>Local Maternity System </a:t>
            </a:r>
            <a:r>
              <a:rPr lang="en-GB" sz="3200" dirty="0" smtClean="0">
                <a:solidFill>
                  <a:srgbClr val="C00079"/>
                </a:solidFill>
              </a:rPr>
              <a:t>Alternative Approaches</a:t>
            </a:r>
            <a:endParaRPr lang="en-GB" sz="3200" dirty="0">
              <a:solidFill>
                <a:srgbClr val="C00079"/>
              </a:solidFill>
            </a:endParaRPr>
          </a:p>
        </p:txBody>
      </p:sp>
      <p:sp>
        <p:nvSpPr>
          <p:cNvPr id="16" name="TextBox 15"/>
          <p:cNvSpPr txBox="1"/>
          <p:nvPr/>
        </p:nvSpPr>
        <p:spPr>
          <a:xfrm>
            <a:off x="272480" y="980728"/>
            <a:ext cx="9361040" cy="5386090"/>
          </a:xfrm>
          <a:prstGeom prst="rect">
            <a:avLst/>
          </a:prstGeom>
          <a:noFill/>
          <a:ln>
            <a:solidFill>
              <a:srgbClr val="C00079"/>
            </a:solidFill>
          </a:ln>
        </p:spPr>
        <p:txBody>
          <a:bodyPr wrap="square" numCol="2" rtlCol="0">
            <a:spAutoFit/>
          </a:bodyPr>
          <a:lstStyle/>
          <a:p>
            <a:r>
              <a:rPr lang="en-GB" b="1" dirty="0" smtClean="0">
                <a:solidFill>
                  <a:srgbClr val="C00079"/>
                </a:solidFill>
              </a:rPr>
              <a:t>Local LMS Dashboard</a:t>
            </a:r>
            <a:endParaRPr lang="en-GB" b="1" dirty="0">
              <a:solidFill>
                <a:srgbClr val="C00079"/>
              </a:solidFill>
            </a:endParaRPr>
          </a:p>
          <a:p>
            <a:endParaRPr lang="en-GB"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200" dirty="0" smtClean="0"/>
          </a:p>
          <a:p>
            <a:endParaRPr lang="en-GB" sz="1200" dirty="0" smtClean="0"/>
          </a:p>
          <a:p>
            <a:endParaRPr lang="en-GB" b="1" dirty="0" smtClean="0">
              <a:solidFill>
                <a:srgbClr val="C00079"/>
              </a:solidFill>
            </a:endParaRPr>
          </a:p>
          <a:p>
            <a:endParaRPr lang="en-GB" sz="1200" b="1" dirty="0">
              <a:solidFill>
                <a:srgbClr val="C00079"/>
              </a:solidFill>
            </a:endParaRPr>
          </a:p>
          <a:p>
            <a:endParaRPr lang="en-GB" sz="1200" b="1" dirty="0" smtClean="0">
              <a:solidFill>
                <a:srgbClr val="C00079"/>
              </a:solidFill>
            </a:endParaRPr>
          </a:p>
          <a:p>
            <a:endParaRPr lang="en-GB" sz="1200" b="1" dirty="0">
              <a:solidFill>
                <a:srgbClr val="C00079"/>
              </a:solidFill>
            </a:endParaRPr>
          </a:p>
          <a:p>
            <a:endParaRPr lang="en-GB" sz="1200" b="1" dirty="0" smtClean="0">
              <a:solidFill>
                <a:srgbClr val="C00079"/>
              </a:solidFill>
            </a:endParaRPr>
          </a:p>
          <a:p>
            <a:endParaRPr lang="en-GB" sz="1200" b="1" dirty="0">
              <a:solidFill>
                <a:srgbClr val="C00079"/>
              </a:solidFill>
            </a:endParaRPr>
          </a:p>
          <a:p>
            <a:endParaRPr lang="en-GB" sz="1200" dirty="0" smtClean="0"/>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549" y="1484784"/>
            <a:ext cx="7200800" cy="475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82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33F85"/>
                </a:solidFill>
              </a:rPr>
              <a:t>Local Maternity System</a:t>
            </a:r>
            <a:br>
              <a:rPr lang="en-GB" dirty="0" smtClean="0">
                <a:solidFill>
                  <a:srgbClr val="033F85"/>
                </a:solidFill>
              </a:rPr>
            </a:br>
            <a:r>
              <a:rPr lang="en-GB" dirty="0" smtClean="0">
                <a:solidFill>
                  <a:srgbClr val="C00079"/>
                </a:solidFill>
              </a:rPr>
              <a:t>Outline Architecture</a:t>
            </a:r>
            <a:endParaRPr lang="en-GB" dirty="0">
              <a:solidFill>
                <a:srgbClr val="C00079"/>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472" y="260648"/>
            <a:ext cx="1101080" cy="75019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26" t="15310" r="26504" b="7937"/>
          <a:stretch/>
        </p:blipFill>
        <p:spPr>
          <a:xfrm>
            <a:off x="2648744" y="1412776"/>
            <a:ext cx="6752896" cy="42619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96" y="4300972"/>
            <a:ext cx="6120680" cy="2563992"/>
          </a:xfrm>
          <a:prstGeom prst="rect">
            <a:avLst/>
          </a:prstGeom>
        </p:spPr>
      </p:pic>
      <p:sp>
        <p:nvSpPr>
          <p:cNvPr id="5" name="TextBox 4"/>
          <p:cNvSpPr txBox="1"/>
          <p:nvPr/>
        </p:nvSpPr>
        <p:spPr>
          <a:xfrm>
            <a:off x="848544" y="5373216"/>
            <a:ext cx="792088" cy="369332"/>
          </a:xfrm>
          <a:prstGeom prst="rect">
            <a:avLst/>
          </a:prstGeom>
          <a:solidFill>
            <a:srgbClr val="033F85"/>
          </a:solidFill>
          <a:ln>
            <a:noFill/>
          </a:ln>
        </p:spPr>
        <p:txBody>
          <a:bodyPr wrap="square" rtlCol="0">
            <a:spAutoFit/>
          </a:bodyPr>
          <a:lstStyle/>
          <a:p>
            <a:pPr algn="ctr"/>
            <a:r>
              <a:rPr lang="en-GB" dirty="0" smtClean="0">
                <a:solidFill>
                  <a:schemeClr val="bg1"/>
                </a:solidFill>
              </a:rPr>
              <a:t>PAS</a:t>
            </a:r>
            <a:endParaRPr lang="en-GB" dirty="0">
              <a:solidFill>
                <a:schemeClr val="bg1"/>
              </a:solidFill>
            </a:endParaRPr>
          </a:p>
        </p:txBody>
      </p:sp>
      <p:sp>
        <p:nvSpPr>
          <p:cNvPr id="9" name="TextBox 8"/>
          <p:cNvSpPr txBox="1"/>
          <p:nvPr/>
        </p:nvSpPr>
        <p:spPr>
          <a:xfrm>
            <a:off x="812540" y="4653136"/>
            <a:ext cx="864096" cy="307777"/>
          </a:xfrm>
          <a:prstGeom prst="rect">
            <a:avLst/>
          </a:prstGeom>
          <a:solidFill>
            <a:srgbClr val="033F85"/>
          </a:solidFill>
          <a:ln>
            <a:noFill/>
          </a:ln>
        </p:spPr>
        <p:txBody>
          <a:bodyPr wrap="square" rtlCol="0">
            <a:spAutoFit/>
          </a:bodyPr>
          <a:lstStyle/>
          <a:p>
            <a:pPr algn="ctr"/>
            <a:r>
              <a:rPr lang="en-GB" sz="1400" dirty="0" smtClean="0">
                <a:solidFill>
                  <a:schemeClr val="bg1"/>
                </a:solidFill>
              </a:rPr>
              <a:t>Euroking</a:t>
            </a:r>
          </a:p>
        </p:txBody>
      </p:sp>
    </p:spTree>
    <p:extLst>
      <p:ext uri="{BB962C8B-B14F-4D97-AF65-F5344CB8AC3E}">
        <p14:creationId xmlns:p14="http://schemas.microsoft.com/office/powerpoint/2010/main" val="70813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33F85"/>
                </a:solidFill>
              </a:rPr>
              <a:t>Local Maternity System</a:t>
            </a:r>
            <a:br>
              <a:rPr lang="en-GB" dirty="0" smtClean="0">
                <a:solidFill>
                  <a:srgbClr val="033F85"/>
                </a:solidFill>
              </a:rPr>
            </a:br>
            <a:r>
              <a:rPr lang="en-GB" dirty="0" smtClean="0">
                <a:solidFill>
                  <a:srgbClr val="C00079"/>
                </a:solidFill>
              </a:rPr>
              <a:t>Analytics 2020-2024</a:t>
            </a:r>
            <a:endParaRPr lang="en-GB" dirty="0">
              <a:solidFill>
                <a:srgbClr val="C00079"/>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80" y="188640"/>
            <a:ext cx="1101080" cy="750196"/>
          </a:xfrm>
          <a:prstGeom prst="rect">
            <a:avLst/>
          </a:prstGeom>
        </p:spPr>
      </p:pic>
      <p:sp>
        <p:nvSpPr>
          <p:cNvPr id="16" name="TextBox 15"/>
          <p:cNvSpPr txBox="1"/>
          <p:nvPr/>
        </p:nvSpPr>
        <p:spPr>
          <a:xfrm>
            <a:off x="272480" y="1628800"/>
            <a:ext cx="9361040" cy="4893647"/>
          </a:xfrm>
          <a:prstGeom prst="rect">
            <a:avLst/>
          </a:prstGeom>
          <a:noFill/>
          <a:ln>
            <a:solidFill>
              <a:srgbClr val="C00079"/>
            </a:solidFill>
          </a:ln>
        </p:spPr>
        <p:txBody>
          <a:bodyPr wrap="square" numCol="1" rtlCol="0">
            <a:spAutoFit/>
          </a:bodyPr>
          <a:lstStyle/>
          <a:p>
            <a:r>
              <a:rPr lang="en-GB" b="1" dirty="0" smtClean="0">
                <a:solidFill>
                  <a:srgbClr val="C00079"/>
                </a:solidFill>
              </a:rPr>
              <a:t>Request for support from Shared Health and Care Analytics Board</a:t>
            </a:r>
            <a:endParaRPr lang="en-GB" b="1" dirty="0" smtClean="0">
              <a:solidFill>
                <a:srgbClr val="C00079"/>
              </a:solidFill>
            </a:endParaRPr>
          </a:p>
          <a:p>
            <a:endParaRPr lang="en-GB" dirty="0"/>
          </a:p>
          <a:p>
            <a:endParaRPr lang="en-GB" sz="1400" dirty="0" smtClean="0"/>
          </a:p>
          <a:p>
            <a:endParaRPr lang="en-GB" sz="1400" dirty="0" smtClean="0"/>
          </a:p>
          <a:p>
            <a:endParaRPr lang="en-GB" sz="1400" dirty="0" smtClean="0"/>
          </a:p>
          <a:p>
            <a:endParaRPr lang="en-GB" sz="1400" dirty="0" smtClean="0"/>
          </a:p>
          <a:p>
            <a:endParaRPr lang="en-GB" sz="1200" dirty="0" smtClean="0"/>
          </a:p>
          <a:p>
            <a:endParaRPr lang="en-GB" sz="1600" dirty="0">
              <a:solidFill>
                <a:srgbClr val="033F85"/>
              </a:solidFill>
            </a:endParaRPr>
          </a:p>
          <a:p>
            <a:endParaRPr lang="en-GB" sz="1600" dirty="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a:p>
            <a:endParaRPr lang="en-GB" sz="1600" dirty="0" smtClean="0">
              <a:solidFill>
                <a:srgbClr val="033F85"/>
              </a:solidFill>
            </a:endParaRPr>
          </a:p>
          <a:p>
            <a:endParaRPr lang="en-GB" sz="1600" dirty="0">
              <a:solidFill>
                <a:srgbClr val="033F85"/>
              </a:solidFill>
            </a:endParaRPr>
          </a:p>
        </p:txBody>
      </p:sp>
      <p:sp>
        <p:nvSpPr>
          <p:cNvPr id="10" name="TextBox 9"/>
          <p:cNvSpPr txBox="1"/>
          <p:nvPr/>
        </p:nvSpPr>
        <p:spPr>
          <a:xfrm>
            <a:off x="488504" y="2132856"/>
            <a:ext cx="3429019" cy="1631216"/>
          </a:xfrm>
          <a:prstGeom prst="rect">
            <a:avLst/>
          </a:prstGeom>
          <a:noFill/>
          <a:ln>
            <a:solidFill>
              <a:srgbClr val="033F85"/>
            </a:solidFill>
          </a:ln>
        </p:spPr>
        <p:txBody>
          <a:bodyPr wrap="square" rtlCol="0">
            <a:spAutoFit/>
          </a:bodyPr>
          <a:lstStyle/>
          <a:p>
            <a:r>
              <a:rPr lang="en-GB" dirty="0" smtClean="0">
                <a:solidFill>
                  <a:srgbClr val="033F85"/>
                </a:solidFill>
              </a:rPr>
              <a:t>Situation</a:t>
            </a:r>
          </a:p>
          <a:p>
            <a:endParaRPr lang="en-GB" dirty="0"/>
          </a:p>
          <a:p>
            <a:r>
              <a:rPr lang="en-GB" sz="1600" dirty="0" smtClean="0"/>
              <a:t>Kent &amp; Medway LMS immature in analytical capability. Increasing expectations from NHS E&amp;I on use of data in maternity services</a:t>
            </a:r>
            <a:endParaRPr lang="en-GB" sz="1600" dirty="0"/>
          </a:p>
        </p:txBody>
      </p:sp>
      <p:sp>
        <p:nvSpPr>
          <p:cNvPr id="23" name="TextBox 22"/>
          <p:cNvSpPr txBox="1"/>
          <p:nvPr/>
        </p:nvSpPr>
        <p:spPr>
          <a:xfrm>
            <a:off x="4304928" y="2132856"/>
            <a:ext cx="5184576" cy="1631216"/>
          </a:xfrm>
          <a:prstGeom prst="rect">
            <a:avLst/>
          </a:prstGeom>
          <a:noFill/>
          <a:ln>
            <a:solidFill>
              <a:srgbClr val="033F85"/>
            </a:solidFill>
          </a:ln>
        </p:spPr>
        <p:txBody>
          <a:bodyPr wrap="square" rtlCol="0">
            <a:spAutoFit/>
          </a:bodyPr>
          <a:lstStyle/>
          <a:p>
            <a:r>
              <a:rPr lang="en-GB" dirty="0" smtClean="0">
                <a:solidFill>
                  <a:srgbClr val="033F85"/>
                </a:solidFill>
              </a:rPr>
              <a:t>Assessment</a:t>
            </a:r>
          </a:p>
          <a:p>
            <a:endParaRPr lang="en-GB" dirty="0"/>
          </a:p>
          <a:p>
            <a:r>
              <a:rPr lang="en-GB" sz="1600" dirty="0" smtClean="0"/>
              <a:t>Kernel now established as a developing single data repository for K&amp;M</a:t>
            </a:r>
          </a:p>
          <a:p>
            <a:endParaRPr lang="en-GB" sz="1600" dirty="0" smtClean="0"/>
          </a:p>
          <a:p>
            <a:r>
              <a:rPr lang="en-GB" sz="1600" dirty="0" smtClean="0"/>
              <a:t>Resource in place to March 21 in LMS</a:t>
            </a:r>
            <a:endParaRPr lang="en-GB" sz="1600" dirty="0"/>
          </a:p>
        </p:txBody>
      </p:sp>
      <p:sp>
        <p:nvSpPr>
          <p:cNvPr id="29" name="TextBox 28"/>
          <p:cNvSpPr txBox="1"/>
          <p:nvPr/>
        </p:nvSpPr>
        <p:spPr>
          <a:xfrm>
            <a:off x="509665" y="4005064"/>
            <a:ext cx="3429019" cy="1877437"/>
          </a:xfrm>
          <a:prstGeom prst="rect">
            <a:avLst/>
          </a:prstGeom>
          <a:noFill/>
          <a:ln>
            <a:solidFill>
              <a:srgbClr val="033F85"/>
            </a:solidFill>
          </a:ln>
        </p:spPr>
        <p:txBody>
          <a:bodyPr wrap="square" rtlCol="0">
            <a:spAutoFit/>
          </a:bodyPr>
          <a:lstStyle/>
          <a:p>
            <a:r>
              <a:rPr lang="en-GB" dirty="0" smtClean="0">
                <a:solidFill>
                  <a:srgbClr val="033F85"/>
                </a:solidFill>
              </a:rPr>
              <a:t>Background</a:t>
            </a:r>
          </a:p>
          <a:p>
            <a:endParaRPr lang="en-GB" dirty="0"/>
          </a:p>
          <a:p>
            <a:r>
              <a:rPr lang="en-GB" sz="1600" dirty="0" smtClean="0"/>
              <a:t>Analytics strategy developing in Kent &amp; Medway.</a:t>
            </a:r>
          </a:p>
          <a:p>
            <a:endParaRPr lang="en-GB" sz="1600" dirty="0"/>
          </a:p>
          <a:p>
            <a:r>
              <a:rPr lang="en-GB" sz="1600" dirty="0" smtClean="0"/>
              <a:t>Move from KID to kernel has involved uncertainty across system</a:t>
            </a:r>
            <a:endParaRPr lang="en-GB" sz="1600" dirty="0"/>
          </a:p>
        </p:txBody>
      </p:sp>
      <p:sp>
        <p:nvSpPr>
          <p:cNvPr id="34" name="TextBox 33"/>
          <p:cNvSpPr txBox="1"/>
          <p:nvPr/>
        </p:nvSpPr>
        <p:spPr>
          <a:xfrm>
            <a:off x="4304928" y="4005064"/>
            <a:ext cx="5184576" cy="2308324"/>
          </a:xfrm>
          <a:prstGeom prst="rect">
            <a:avLst/>
          </a:prstGeom>
          <a:noFill/>
          <a:ln>
            <a:solidFill>
              <a:srgbClr val="033F85"/>
            </a:solidFill>
          </a:ln>
        </p:spPr>
        <p:txBody>
          <a:bodyPr wrap="square" rtlCol="0">
            <a:spAutoFit/>
          </a:bodyPr>
          <a:lstStyle/>
          <a:p>
            <a:r>
              <a:rPr lang="en-GB" dirty="0" smtClean="0">
                <a:solidFill>
                  <a:srgbClr val="033F85"/>
                </a:solidFill>
              </a:rPr>
              <a:t>Recommendations</a:t>
            </a:r>
          </a:p>
          <a:p>
            <a:endParaRPr lang="en-GB" sz="1000" dirty="0"/>
          </a:p>
          <a:p>
            <a:r>
              <a:rPr lang="en-GB" sz="1600" dirty="0" err="1" smtClean="0"/>
              <a:t>SHcAB</a:t>
            </a:r>
            <a:r>
              <a:rPr lang="en-GB" sz="1600" dirty="0" smtClean="0"/>
              <a:t> to prioritise maternity analytics while LMS programme team in place</a:t>
            </a:r>
          </a:p>
          <a:p>
            <a:endParaRPr lang="en-GB" sz="1000" dirty="0"/>
          </a:p>
          <a:p>
            <a:r>
              <a:rPr lang="en-GB" sz="1600" dirty="0" err="1" smtClean="0"/>
              <a:t>SHcAB</a:t>
            </a:r>
            <a:r>
              <a:rPr lang="en-GB" sz="1600" dirty="0" smtClean="0"/>
              <a:t> to facilitate senior Trust representation at maternity data group meetings and support effective governance</a:t>
            </a:r>
          </a:p>
          <a:p>
            <a:endParaRPr lang="en-GB" sz="1000" dirty="0"/>
          </a:p>
          <a:p>
            <a:r>
              <a:rPr lang="en-GB" sz="1600" dirty="0" err="1" smtClean="0"/>
              <a:t>SHcAB</a:t>
            </a:r>
            <a:r>
              <a:rPr lang="en-GB" sz="1600" dirty="0" smtClean="0"/>
              <a:t> to ensure maternity data flows to Kernel as a priority for those Trusts signed up to joint data control</a:t>
            </a:r>
            <a:endParaRPr lang="en-GB" sz="1600" dirty="0"/>
          </a:p>
        </p:txBody>
      </p:sp>
    </p:spTree>
    <p:extLst>
      <p:ext uri="{BB962C8B-B14F-4D97-AF65-F5344CB8AC3E}">
        <p14:creationId xmlns:p14="http://schemas.microsoft.com/office/powerpoint/2010/main" val="997780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rgbClr val="7030A0"/>
          </a:solidFill>
        </a:ln>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834</Words>
  <Application>Microsoft Office PowerPoint</Application>
  <PresentationFormat>A4 Paper (210x297 mm)</PresentationFormat>
  <Paragraphs>233</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Local Maternity System Analytics 2020-2024</vt:lpstr>
      <vt:lpstr>Local Maternity System Analytics 2020-2024</vt:lpstr>
      <vt:lpstr>Local Maternity System Alternative Approaches</vt:lpstr>
      <vt:lpstr>Local Maternity System Alternative Approaches</vt:lpstr>
      <vt:lpstr>Local Maternity System Outline Architecture</vt:lpstr>
      <vt:lpstr>Local Maternity System Analytics 2020-2024</vt:lpstr>
    </vt:vector>
  </TitlesOfParts>
  <Company>Kent and Medway 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Elderkin</dc:creator>
  <cp:lastModifiedBy>Valerie Elderkin</cp:lastModifiedBy>
  <cp:revision>24</cp:revision>
  <dcterms:created xsi:type="dcterms:W3CDTF">2020-10-21T09:43:43Z</dcterms:created>
  <dcterms:modified xsi:type="dcterms:W3CDTF">2020-11-16T10:42:20Z</dcterms:modified>
</cp:coreProperties>
</file>