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3"/>
  </p:notesMasterIdLst>
  <p:sldIdLst>
    <p:sldId id="295" r:id="rId6"/>
    <p:sldId id="296" r:id="rId7"/>
    <p:sldId id="297" r:id="rId8"/>
    <p:sldId id="299" r:id="rId9"/>
    <p:sldId id="300" r:id="rId10"/>
    <p:sldId id="301" r:id="rId11"/>
    <p:sldId id="256" r:id="rId12"/>
    <p:sldId id="289" r:id="rId13"/>
    <p:sldId id="287" r:id="rId14"/>
    <p:sldId id="277" r:id="rId15"/>
    <p:sldId id="279" r:id="rId16"/>
    <p:sldId id="278" r:id="rId17"/>
    <p:sldId id="280" r:id="rId18"/>
    <p:sldId id="266" r:id="rId19"/>
    <p:sldId id="290" r:id="rId20"/>
    <p:sldId id="291" r:id="rId21"/>
    <p:sldId id="281" r:id="rId22"/>
    <p:sldId id="259" r:id="rId23"/>
    <p:sldId id="257" r:id="rId24"/>
    <p:sldId id="268" r:id="rId25"/>
    <p:sldId id="282" r:id="rId26"/>
    <p:sldId id="285" r:id="rId27"/>
    <p:sldId id="284" r:id="rId28"/>
    <p:sldId id="292" r:id="rId29"/>
    <p:sldId id="269" r:id="rId30"/>
    <p:sldId id="293"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690B7-5BE0-4505-8D70-6D6EEC34EDF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A58299CF-1EC2-42F9-A0B9-C5B657E2ABF3}">
      <dgm:prSet phldrT="[Text]"/>
      <dgm:spPr/>
      <dgm:t>
        <a:bodyPr/>
        <a:lstStyle/>
        <a:p>
          <a:r>
            <a:rPr lang="en-GB" dirty="0"/>
            <a:t>Research community</a:t>
          </a:r>
        </a:p>
      </dgm:t>
    </dgm:pt>
    <dgm:pt modelId="{E8D9D06C-D692-4AF9-992A-01CB3B455106}" type="parTrans" cxnId="{00B40ADC-CC34-4123-9044-C3302955C311}">
      <dgm:prSet/>
      <dgm:spPr/>
      <dgm:t>
        <a:bodyPr/>
        <a:lstStyle/>
        <a:p>
          <a:endParaRPr lang="en-GB"/>
        </a:p>
      </dgm:t>
    </dgm:pt>
    <dgm:pt modelId="{15191808-6D74-4A29-98FC-4ECAAFF675DD}" type="sibTrans" cxnId="{00B40ADC-CC34-4123-9044-C3302955C311}">
      <dgm:prSet/>
      <dgm:spPr/>
      <dgm:t>
        <a:bodyPr/>
        <a:lstStyle/>
        <a:p>
          <a:endParaRPr lang="en-GB"/>
        </a:p>
      </dgm:t>
    </dgm:pt>
    <dgm:pt modelId="{DA814229-0661-4D6A-96A6-EB85C509AE2E}">
      <dgm:prSet phldrT="[Text]"/>
      <dgm:spPr/>
      <dgm:t>
        <a:bodyPr/>
        <a:lstStyle/>
        <a:p>
          <a:r>
            <a:rPr lang="en-GB" dirty="0"/>
            <a:t>Decision makers and regulators</a:t>
          </a:r>
        </a:p>
      </dgm:t>
    </dgm:pt>
    <dgm:pt modelId="{369A3E28-2AB1-4A79-BB35-CBDBEB46F095}" type="parTrans" cxnId="{61950053-3F60-48A5-AC8F-4DD26CCBA026}">
      <dgm:prSet/>
      <dgm:spPr/>
      <dgm:t>
        <a:bodyPr/>
        <a:lstStyle/>
        <a:p>
          <a:endParaRPr lang="en-GB"/>
        </a:p>
      </dgm:t>
    </dgm:pt>
    <dgm:pt modelId="{6B8A745D-0276-4A40-8D8E-80D88297C8C2}" type="sibTrans" cxnId="{61950053-3F60-48A5-AC8F-4DD26CCBA026}">
      <dgm:prSet/>
      <dgm:spPr/>
      <dgm:t>
        <a:bodyPr/>
        <a:lstStyle/>
        <a:p>
          <a:endParaRPr lang="en-GB"/>
        </a:p>
      </dgm:t>
    </dgm:pt>
    <dgm:pt modelId="{664B6227-9661-47E1-B2F6-944ADFB95789}">
      <dgm:prSet phldrT="[Text]"/>
      <dgm:spPr/>
      <dgm:t>
        <a:bodyPr/>
        <a:lstStyle/>
        <a:p>
          <a:r>
            <a:rPr lang="en-GB" dirty="0"/>
            <a:t>Public and patients</a:t>
          </a:r>
        </a:p>
      </dgm:t>
    </dgm:pt>
    <dgm:pt modelId="{E5E7F923-8A71-42B5-934A-BDAF2AA4FD38}" type="parTrans" cxnId="{26B5F11B-362E-4709-B245-40AFED67FCAD}">
      <dgm:prSet/>
      <dgm:spPr/>
      <dgm:t>
        <a:bodyPr/>
        <a:lstStyle/>
        <a:p>
          <a:endParaRPr lang="en-GB"/>
        </a:p>
      </dgm:t>
    </dgm:pt>
    <dgm:pt modelId="{1D549F3F-4C34-4BDC-97A3-AF698978FAD8}" type="sibTrans" cxnId="{26B5F11B-362E-4709-B245-40AFED67FCAD}">
      <dgm:prSet/>
      <dgm:spPr/>
      <dgm:t>
        <a:bodyPr/>
        <a:lstStyle/>
        <a:p>
          <a:endParaRPr lang="en-GB"/>
        </a:p>
      </dgm:t>
    </dgm:pt>
    <dgm:pt modelId="{EABFDAFF-4EDA-4590-8716-C762E1D76667}" type="pres">
      <dgm:prSet presAssocID="{6A4690B7-5BE0-4505-8D70-6D6EEC34EDF3}" presName="Name0" presStyleCnt="0">
        <dgm:presLayoutVars>
          <dgm:dir/>
          <dgm:resizeHandles val="exact"/>
        </dgm:presLayoutVars>
      </dgm:prSet>
      <dgm:spPr/>
    </dgm:pt>
    <dgm:pt modelId="{793875F9-654A-43B1-B093-45DAF1950493}" type="pres">
      <dgm:prSet presAssocID="{A58299CF-1EC2-42F9-A0B9-C5B657E2ABF3}" presName="node" presStyleLbl="node1" presStyleIdx="0" presStyleCnt="3">
        <dgm:presLayoutVars>
          <dgm:bulletEnabled val="1"/>
        </dgm:presLayoutVars>
      </dgm:prSet>
      <dgm:spPr/>
    </dgm:pt>
    <dgm:pt modelId="{2A8DBF12-23D2-4EBD-B484-999FE96A9170}" type="pres">
      <dgm:prSet presAssocID="{15191808-6D74-4A29-98FC-4ECAAFF675DD}" presName="sibTrans" presStyleLbl="sibTrans2D1" presStyleIdx="0" presStyleCnt="3"/>
      <dgm:spPr/>
    </dgm:pt>
    <dgm:pt modelId="{2BF13718-3DC6-47F8-919C-A8882669AE70}" type="pres">
      <dgm:prSet presAssocID="{15191808-6D74-4A29-98FC-4ECAAFF675DD}" presName="connectorText" presStyleLbl="sibTrans2D1" presStyleIdx="0" presStyleCnt="3"/>
      <dgm:spPr/>
    </dgm:pt>
    <dgm:pt modelId="{BCEC1204-B290-485D-8424-421F166B1B4D}" type="pres">
      <dgm:prSet presAssocID="{DA814229-0661-4D6A-96A6-EB85C509AE2E}" presName="node" presStyleLbl="node1" presStyleIdx="1" presStyleCnt="3">
        <dgm:presLayoutVars>
          <dgm:bulletEnabled val="1"/>
        </dgm:presLayoutVars>
      </dgm:prSet>
      <dgm:spPr/>
    </dgm:pt>
    <dgm:pt modelId="{0BC2D45A-D81C-440C-AE00-8106EDB49DE9}" type="pres">
      <dgm:prSet presAssocID="{6B8A745D-0276-4A40-8D8E-80D88297C8C2}" presName="sibTrans" presStyleLbl="sibTrans2D1" presStyleIdx="1" presStyleCnt="3"/>
      <dgm:spPr/>
    </dgm:pt>
    <dgm:pt modelId="{F0E6A3E6-48C1-46B3-A346-B34F366840D5}" type="pres">
      <dgm:prSet presAssocID="{6B8A745D-0276-4A40-8D8E-80D88297C8C2}" presName="connectorText" presStyleLbl="sibTrans2D1" presStyleIdx="1" presStyleCnt="3"/>
      <dgm:spPr/>
    </dgm:pt>
    <dgm:pt modelId="{8CF1F0F2-BE1C-455B-A218-753AB27D3A8C}" type="pres">
      <dgm:prSet presAssocID="{664B6227-9661-47E1-B2F6-944ADFB95789}" presName="node" presStyleLbl="node1" presStyleIdx="2" presStyleCnt="3">
        <dgm:presLayoutVars>
          <dgm:bulletEnabled val="1"/>
        </dgm:presLayoutVars>
      </dgm:prSet>
      <dgm:spPr/>
    </dgm:pt>
    <dgm:pt modelId="{245A9DDA-D54C-4EC6-8346-8585CF7D1B91}" type="pres">
      <dgm:prSet presAssocID="{1D549F3F-4C34-4BDC-97A3-AF698978FAD8}" presName="sibTrans" presStyleLbl="sibTrans2D1" presStyleIdx="2" presStyleCnt="3"/>
      <dgm:spPr/>
    </dgm:pt>
    <dgm:pt modelId="{550296A7-419C-4263-A2CB-32FAA1F6646F}" type="pres">
      <dgm:prSet presAssocID="{1D549F3F-4C34-4BDC-97A3-AF698978FAD8}" presName="connectorText" presStyleLbl="sibTrans2D1" presStyleIdx="2" presStyleCnt="3"/>
      <dgm:spPr/>
    </dgm:pt>
  </dgm:ptLst>
  <dgm:cxnLst>
    <dgm:cxn modelId="{D5A2B710-37F8-4395-98CC-9E6044C77E46}" type="presOf" srcId="{1D549F3F-4C34-4BDC-97A3-AF698978FAD8}" destId="{550296A7-419C-4263-A2CB-32FAA1F6646F}" srcOrd="1" destOrd="0" presId="urn:microsoft.com/office/officeart/2005/8/layout/cycle7"/>
    <dgm:cxn modelId="{26B5F11B-362E-4709-B245-40AFED67FCAD}" srcId="{6A4690B7-5BE0-4505-8D70-6D6EEC34EDF3}" destId="{664B6227-9661-47E1-B2F6-944ADFB95789}" srcOrd="2" destOrd="0" parTransId="{E5E7F923-8A71-42B5-934A-BDAF2AA4FD38}" sibTransId="{1D549F3F-4C34-4BDC-97A3-AF698978FAD8}"/>
    <dgm:cxn modelId="{CBB64C60-8A3D-4D1A-88A8-FAFD88D75D97}" type="presOf" srcId="{DA814229-0661-4D6A-96A6-EB85C509AE2E}" destId="{BCEC1204-B290-485D-8424-421F166B1B4D}" srcOrd="0" destOrd="0" presId="urn:microsoft.com/office/officeart/2005/8/layout/cycle7"/>
    <dgm:cxn modelId="{514C3049-32F5-4C39-8B54-CDA9EE85E3E3}" type="presOf" srcId="{15191808-6D74-4A29-98FC-4ECAAFF675DD}" destId="{2A8DBF12-23D2-4EBD-B484-999FE96A9170}" srcOrd="0" destOrd="0" presId="urn:microsoft.com/office/officeart/2005/8/layout/cycle7"/>
    <dgm:cxn modelId="{B12D9B6D-340E-4F03-9303-34B063BC511D}" type="presOf" srcId="{6B8A745D-0276-4A40-8D8E-80D88297C8C2}" destId="{F0E6A3E6-48C1-46B3-A346-B34F366840D5}" srcOrd="1" destOrd="0" presId="urn:microsoft.com/office/officeart/2005/8/layout/cycle7"/>
    <dgm:cxn modelId="{61950053-3F60-48A5-AC8F-4DD26CCBA026}" srcId="{6A4690B7-5BE0-4505-8D70-6D6EEC34EDF3}" destId="{DA814229-0661-4D6A-96A6-EB85C509AE2E}" srcOrd="1" destOrd="0" parTransId="{369A3E28-2AB1-4A79-BB35-CBDBEB46F095}" sibTransId="{6B8A745D-0276-4A40-8D8E-80D88297C8C2}"/>
    <dgm:cxn modelId="{1B31577E-7176-4BE2-ABDE-BE7CEA07636D}" type="presOf" srcId="{664B6227-9661-47E1-B2F6-944ADFB95789}" destId="{8CF1F0F2-BE1C-455B-A218-753AB27D3A8C}" srcOrd="0" destOrd="0" presId="urn:microsoft.com/office/officeart/2005/8/layout/cycle7"/>
    <dgm:cxn modelId="{DCB2C099-76EC-4602-A491-A7F2D9DAB247}" type="presOf" srcId="{6A4690B7-5BE0-4505-8D70-6D6EEC34EDF3}" destId="{EABFDAFF-4EDA-4590-8716-C762E1D76667}" srcOrd="0" destOrd="0" presId="urn:microsoft.com/office/officeart/2005/8/layout/cycle7"/>
    <dgm:cxn modelId="{5E86A9B9-C92C-4687-92EB-58493121B422}" type="presOf" srcId="{A58299CF-1EC2-42F9-A0B9-C5B657E2ABF3}" destId="{793875F9-654A-43B1-B093-45DAF1950493}" srcOrd="0" destOrd="0" presId="urn:microsoft.com/office/officeart/2005/8/layout/cycle7"/>
    <dgm:cxn modelId="{976A5ABD-1644-44F8-8F37-3C510F154F10}" type="presOf" srcId="{1D549F3F-4C34-4BDC-97A3-AF698978FAD8}" destId="{245A9DDA-D54C-4EC6-8346-8585CF7D1B91}" srcOrd="0" destOrd="0" presId="urn:microsoft.com/office/officeart/2005/8/layout/cycle7"/>
    <dgm:cxn modelId="{224190BD-730E-48AD-B0E8-00A90A9A8512}" type="presOf" srcId="{15191808-6D74-4A29-98FC-4ECAAFF675DD}" destId="{2BF13718-3DC6-47F8-919C-A8882669AE70}" srcOrd="1" destOrd="0" presId="urn:microsoft.com/office/officeart/2005/8/layout/cycle7"/>
    <dgm:cxn modelId="{BD8090C8-987B-4E7D-8658-255A2B351A38}" type="presOf" srcId="{6B8A745D-0276-4A40-8D8E-80D88297C8C2}" destId="{0BC2D45A-D81C-440C-AE00-8106EDB49DE9}" srcOrd="0" destOrd="0" presId="urn:microsoft.com/office/officeart/2005/8/layout/cycle7"/>
    <dgm:cxn modelId="{00B40ADC-CC34-4123-9044-C3302955C311}" srcId="{6A4690B7-5BE0-4505-8D70-6D6EEC34EDF3}" destId="{A58299CF-1EC2-42F9-A0B9-C5B657E2ABF3}" srcOrd="0" destOrd="0" parTransId="{E8D9D06C-D692-4AF9-992A-01CB3B455106}" sibTransId="{15191808-6D74-4A29-98FC-4ECAAFF675DD}"/>
    <dgm:cxn modelId="{CCFD1174-93CE-44C0-9E63-4CEA54779146}" type="presParOf" srcId="{EABFDAFF-4EDA-4590-8716-C762E1D76667}" destId="{793875F9-654A-43B1-B093-45DAF1950493}" srcOrd="0" destOrd="0" presId="urn:microsoft.com/office/officeart/2005/8/layout/cycle7"/>
    <dgm:cxn modelId="{9EDF023D-A94C-4C8A-BC3F-6F5B05E11A2E}" type="presParOf" srcId="{EABFDAFF-4EDA-4590-8716-C762E1D76667}" destId="{2A8DBF12-23D2-4EBD-B484-999FE96A9170}" srcOrd="1" destOrd="0" presId="urn:microsoft.com/office/officeart/2005/8/layout/cycle7"/>
    <dgm:cxn modelId="{EDB6BE7A-C06B-4456-8655-76EC6D4446E4}" type="presParOf" srcId="{2A8DBF12-23D2-4EBD-B484-999FE96A9170}" destId="{2BF13718-3DC6-47F8-919C-A8882669AE70}" srcOrd="0" destOrd="0" presId="urn:microsoft.com/office/officeart/2005/8/layout/cycle7"/>
    <dgm:cxn modelId="{CBB5F557-06C9-4D9D-8AC4-478EF0522AD7}" type="presParOf" srcId="{EABFDAFF-4EDA-4590-8716-C762E1D76667}" destId="{BCEC1204-B290-485D-8424-421F166B1B4D}" srcOrd="2" destOrd="0" presId="urn:microsoft.com/office/officeart/2005/8/layout/cycle7"/>
    <dgm:cxn modelId="{59769BD0-D650-402E-823E-25630FA33F8B}" type="presParOf" srcId="{EABFDAFF-4EDA-4590-8716-C762E1D76667}" destId="{0BC2D45A-D81C-440C-AE00-8106EDB49DE9}" srcOrd="3" destOrd="0" presId="urn:microsoft.com/office/officeart/2005/8/layout/cycle7"/>
    <dgm:cxn modelId="{AC4C0D0B-25F7-43D6-99D3-ABFF08D07353}" type="presParOf" srcId="{0BC2D45A-D81C-440C-AE00-8106EDB49DE9}" destId="{F0E6A3E6-48C1-46B3-A346-B34F366840D5}" srcOrd="0" destOrd="0" presId="urn:microsoft.com/office/officeart/2005/8/layout/cycle7"/>
    <dgm:cxn modelId="{671D068C-A869-4F15-AC1A-0EF118AC5129}" type="presParOf" srcId="{EABFDAFF-4EDA-4590-8716-C762E1D76667}" destId="{8CF1F0F2-BE1C-455B-A218-753AB27D3A8C}" srcOrd="4" destOrd="0" presId="urn:microsoft.com/office/officeart/2005/8/layout/cycle7"/>
    <dgm:cxn modelId="{AABB780D-A61B-484D-B087-7E8809986F9A}" type="presParOf" srcId="{EABFDAFF-4EDA-4590-8716-C762E1D76667}" destId="{245A9DDA-D54C-4EC6-8346-8585CF7D1B91}" srcOrd="5" destOrd="0" presId="urn:microsoft.com/office/officeart/2005/8/layout/cycle7"/>
    <dgm:cxn modelId="{5CAA320F-C531-4C94-BF92-F86ED13C5B37}" type="presParOf" srcId="{245A9DDA-D54C-4EC6-8346-8585CF7D1B91}" destId="{550296A7-419C-4263-A2CB-32FAA1F6646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875F9-654A-43B1-B093-45DAF1950493}">
      <dsp:nvSpPr>
        <dsp:cNvPr id="0" name=""/>
        <dsp:cNvSpPr/>
      </dsp:nvSpPr>
      <dsp:spPr>
        <a:xfrm>
          <a:off x="4431357" y="1406"/>
          <a:ext cx="2567285" cy="1283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Research community</a:t>
          </a:r>
        </a:p>
      </dsp:txBody>
      <dsp:txXfrm>
        <a:off x="4468954" y="39003"/>
        <a:ext cx="2492091" cy="1208448"/>
      </dsp:txXfrm>
    </dsp:sp>
    <dsp:sp modelId="{2A8DBF12-23D2-4EBD-B484-999FE96A9170}">
      <dsp:nvSpPr>
        <dsp:cNvPr id="0" name=""/>
        <dsp:cNvSpPr/>
      </dsp:nvSpPr>
      <dsp:spPr>
        <a:xfrm rot="3600000">
          <a:off x="6106024" y="2254244"/>
          <a:ext cx="1337581" cy="4492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6240806" y="2344099"/>
        <a:ext cx="1068017" cy="269564"/>
      </dsp:txXfrm>
    </dsp:sp>
    <dsp:sp modelId="{BCEC1204-B290-485D-8424-421F166B1B4D}">
      <dsp:nvSpPr>
        <dsp:cNvPr id="0" name=""/>
        <dsp:cNvSpPr/>
      </dsp:nvSpPr>
      <dsp:spPr>
        <a:xfrm>
          <a:off x="6550988" y="3672714"/>
          <a:ext cx="2567285" cy="1283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Decision makers and regulators</a:t>
          </a:r>
        </a:p>
      </dsp:txBody>
      <dsp:txXfrm>
        <a:off x="6588585" y="3710311"/>
        <a:ext cx="2492091" cy="1208448"/>
      </dsp:txXfrm>
    </dsp:sp>
    <dsp:sp modelId="{0BC2D45A-D81C-440C-AE00-8106EDB49DE9}">
      <dsp:nvSpPr>
        <dsp:cNvPr id="0" name=""/>
        <dsp:cNvSpPr/>
      </dsp:nvSpPr>
      <dsp:spPr>
        <a:xfrm rot="10800000">
          <a:off x="5046209" y="4089898"/>
          <a:ext cx="1337581" cy="4492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5180991" y="4179753"/>
        <a:ext cx="1068017" cy="269564"/>
      </dsp:txXfrm>
    </dsp:sp>
    <dsp:sp modelId="{8CF1F0F2-BE1C-455B-A218-753AB27D3A8C}">
      <dsp:nvSpPr>
        <dsp:cNvPr id="0" name=""/>
        <dsp:cNvSpPr/>
      </dsp:nvSpPr>
      <dsp:spPr>
        <a:xfrm>
          <a:off x="2311726" y="3672714"/>
          <a:ext cx="2567285" cy="1283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Public and patients</a:t>
          </a:r>
        </a:p>
      </dsp:txBody>
      <dsp:txXfrm>
        <a:off x="2349323" y="3710311"/>
        <a:ext cx="2492091" cy="1208448"/>
      </dsp:txXfrm>
    </dsp:sp>
    <dsp:sp modelId="{245A9DDA-D54C-4EC6-8346-8585CF7D1B91}">
      <dsp:nvSpPr>
        <dsp:cNvPr id="0" name=""/>
        <dsp:cNvSpPr/>
      </dsp:nvSpPr>
      <dsp:spPr>
        <a:xfrm rot="18000000">
          <a:off x="3986394" y="2254244"/>
          <a:ext cx="1337581" cy="4492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121176" y="2344099"/>
        <a:ext cx="1068017" cy="26956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536F1-6775-4164-B0BD-9748D76CDAFD}" type="datetimeFigureOut">
              <a:rPr lang="en-GB" smtClean="0"/>
              <a:t>10/03/2021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514CA-4EDC-4710-A92B-1EBD954B87DF}" type="slidenum">
              <a:rPr lang="en-GB" smtClean="0"/>
              <a:t>‹#›</a:t>
            </a:fld>
            <a:endParaRPr lang="en-GB"/>
          </a:p>
        </p:txBody>
      </p:sp>
    </p:spTree>
    <p:extLst>
      <p:ext uri="{BB962C8B-B14F-4D97-AF65-F5344CB8AC3E}">
        <p14:creationId xmlns:p14="http://schemas.microsoft.com/office/powerpoint/2010/main" val="346326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CLAHRC</a:t>
            </a:r>
            <a:r>
              <a:rPr lang="en-GB" sz="1200" kern="1200" dirty="0">
                <a:solidFill>
                  <a:schemeClr val="tx1"/>
                </a:solidFill>
                <a:effectLst/>
                <a:latin typeface="+mn-lt"/>
                <a:ea typeface="+mn-ea"/>
                <a:cs typeface="+mn-cs"/>
              </a:rPr>
              <a:t> stands for </a:t>
            </a:r>
            <a:r>
              <a:rPr lang="en-GB" sz="1200" b="1" kern="1200" dirty="0">
                <a:solidFill>
                  <a:schemeClr val="tx1"/>
                </a:solidFill>
                <a:effectLst/>
                <a:latin typeface="+mn-lt"/>
                <a:ea typeface="+mn-ea"/>
                <a:cs typeface="+mn-cs"/>
              </a:rPr>
              <a:t>C</a:t>
            </a:r>
            <a:r>
              <a:rPr lang="en-GB" sz="1200" kern="1200" dirty="0">
                <a:solidFill>
                  <a:schemeClr val="tx1"/>
                </a:solidFill>
                <a:effectLst/>
                <a:latin typeface="+mn-lt"/>
                <a:ea typeface="+mn-ea"/>
                <a:cs typeface="+mn-cs"/>
              </a:rPr>
              <a:t>ollaboration for </a:t>
            </a:r>
            <a:r>
              <a:rPr lang="en-GB" sz="1200" b="1" kern="1200" dirty="0">
                <a:solidFill>
                  <a:schemeClr val="tx1"/>
                </a:solidFill>
                <a:effectLst/>
                <a:latin typeface="+mn-lt"/>
                <a:ea typeface="+mn-ea"/>
                <a:cs typeface="+mn-cs"/>
              </a:rPr>
              <a:t>L</a:t>
            </a:r>
            <a:r>
              <a:rPr lang="en-GB" sz="1200" kern="1200" dirty="0">
                <a:solidFill>
                  <a:schemeClr val="tx1"/>
                </a:solidFill>
                <a:effectLst/>
                <a:latin typeface="+mn-lt"/>
                <a:ea typeface="+mn-ea"/>
                <a:cs typeface="+mn-cs"/>
              </a:rPr>
              <a:t>eadership in </a:t>
            </a:r>
            <a:r>
              <a:rPr lang="en-GB" sz="1200" b="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pplied </a:t>
            </a:r>
            <a:r>
              <a:rPr lang="en-GB" sz="1200" b="1" kern="1200" dirty="0">
                <a:solidFill>
                  <a:schemeClr val="tx1"/>
                </a:solidFill>
                <a:effectLst/>
                <a:latin typeface="+mn-lt"/>
                <a:ea typeface="+mn-ea"/>
                <a:cs typeface="+mn-cs"/>
              </a:rPr>
              <a:t>H</a:t>
            </a:r>
            <a:r>
              <a:rPr lang="en-GB" sz="1200" kern="1200" dirty="0">
                <a:solidFill>
                  <a:schemeClr val="tx1"/>
                </a:solidFill>
                <a:effectLst/>
                <a:latin typeface="+mn-lt"/>
                <a:ea typeface="+mn-ea"/>
                <a:cs typeface="+mn-cs"/>
              </a:rPr>
              <a:t>ealth </a:t>
            </a:r>
            <a:r>
              <a:rPr lang="en-GB" sz="1200" b="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esearch and </a:t>
            </a:r>
            <a:r>
              <a:rPr lang="en-GB" sz="1200" b="1" kern="1200" dirty="0">
                <a:solidFill>
                  <a:schemeClr val="tx1"/>
                </a:solidFill>
                <a:effectLst/>
                <a:latin typeface="+mn-lt"/>
                <a:ea typeface="+mn-ea"/>
                <a:cs typeface="+mn-cs"/>
              </a:rPr>
              <a:t>C</a:t>
            </a:r>
            <a:r>
              <a:rPr lang="en-GB" sz="1200" kern="1200" dirty="0">
                <a:solidFill>
                  <a:schemeClr val="tx1"/>
                </a:solidFill>
                <a:effectLst/>
                <a:latin typeface="+mn-lt"/>
                <a:ea typeface="+mn-ea"/>
                <a:cs typeface="+mn-cs"/>
              </a:rPr>
              <a:t>are. The </a:t>
            </a:r>
            <a:r>
              <a:rPr lang="en-GB" sz="1200" kern="1200" dirty="0" err="1">
                <a:solidFill>
                  <a:schemeClr val="tx1"/>
                </a:solidFill>
                <a:effectLst/>
                <a:latin typeface="+mn-lt"/>
                <a:ea typeface="+mn-ea"/>
                <a:cs typeface="+mn-cs"/>
              </a:rPr>
              <a:t>NIHR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CLAHRC</a:t>
            </a:r>
            <a:r>
              <a:rPr lang="en-GB" sz="1200" kern="1200" dirty="0">
                <a:solidFill>
                  <a:schemeClr val="tx1"/>
                </a:solidFill>
                <a:effectLst/>
                <a:latin typeface="+mn-lt"/>
                <a:ea typeface="+mn-ea"/>
                <a:cs typeface="+mn-cs"/>
              </a:rPr>
              <a:t> funding is to develop regionally-based partnerships between local providers of NHS services (such as hospital trusts) and universities. There are currently 13 </a:t>
            </a:r>
            <a:r>
              <a:rPr lang="en-GB" sz="1200" kern="1200" dirty="0" err="1">
                <a:solidFill>
                  <a:schemeClr val="tx1"/>
                </a:solidFill>
                <a:effectLst/>
                <a:latin typeface="+mn-lt"/>
                <a:ea typeface="+mn-ea"/>
                <a:cs typeface="+mn-cs"/>
              </a:rPr>
              <a:t>CLAHRCs</a:t>
            </a:r>
            <a:r>
              <a:rPr lang="en-GB" sz="1200" kern="1200" dirty="0">
                <a:solidFill>
                  <a:schemeClr val="tx1"/>
                </a:solidFill>
                <a:effectLst/>
                <a:latin typeface="+mn-lt"/>
                <a:ea typeface="+mn-ea"/>
                <a:cs typeface="+mn-cs"/>
              </a:rPr>
              <a:t> across England,  and each </a:t>
            </a:r>
            <a:r>
              <a:rPr lang="en-GB" sz="1200" kern="1200" dirty="0" err="1">
                <a:solidFill>
                  <a:schemeClr val="tx1"/>
                </a:solidFill>
                <a:effectLst/>
                <a:latin typeface="+mn-lt"/>
                <a:ea typeface="+mn-ea"/>
                <a:cs typeface="+mn-cs"/>
              </a:rPr>
              <a:t>CLAHRC</a:t>
            </a:r>
            <a:r>
              <a:rPr lang="en-GB" sz="1200" kern="1200" dirty="0">
                <a:solidFill>
                  <a:schemeClr val="tx1"/>
                </a:solidFill>
                <a:effectLst/>
                <a:latin typeface="+mn-lt"/>
                <a:ea typeface="+mn-ea"/>
                <a:cs typeface="+mn-cs"/>
              </a:rPr>
              <a:t> focuses on different areas of research and improvement. However, currently southeast England does not have a </a:t>
            </a:r>
            <a:r>
              <a:rPr lang="en-GB" sz="1200" kern="1200" dirty="0" err="1">
                <a:solidFill>
                  <a:schemeClr val="tx1"/>
                </a:solidFill>
                <a:effectLst/>
                <a:latin typeface="+mn-lt"/>
                <a:ea typeface="+mn-ea"/>
                <a:cs typeface="+mn-cs"/>
              </a:rPr>
              <a:t>CLAHRC</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is a possibility for Kent, Surrey and Sussex to bid for the next round of </a:t>
            </a:r>
            <a:r>
              <a:rPr lang="en-GB" sz="1200" kern="1200" dirty="0" err="1">
                <a:solidFill>
                  <a:schemeClr val="tx1"/>
                </a:solidFill>
                <a:effectLst/>
                <a:latin typeface="+mn-lt"/>
                <a:ea typeface="+mn-ea"/>
                <a:cs typeface="+mn-cs"/>
              </a:rPr>
              <a:t>CLAHRC</a:t>
            </a:r>
            <a:r>
              <a:rPr lang="en-GB" sz="1200" kern="1200" dirty="0">
                <a:solidFill>
                  <a:schemeClr val="tx1"/>
                </a:solidFill>
                <a:effectLst/>
                <a:latin typeface="+mn-lt"/>
                <a:ea typeface="+mn-ea"/>
                <a:cs typeface="+mn-cs"/>
              </a:rPr>
              <a:t> funding in early 2018. For the bid, we need to identify health and social care areas where we have regional expertise. Through working with universities and NHS trusts, a number of areas of expertise have already been identified.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C33786-C5AC-490A-8DA8-7E60DA71C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35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of these</a:t>
            </a:r>
            <a:r>
              <a:rPr lang="en-GB" baseline="0" dirty="0"/>
              <a:t> documents are correspondence – doctors communicating with each other – e.g. pathologist writes to oncologist. Radiologist writes to A&amp;E doctor. Specialist writes to GP. Theses letters are never likely to be coded, humans prefer to read things in natural language. </a:t>
            </a:r>
          </a:p>
          <a:p>
            <a:r>
              <a:rPr lang="en-GB" baseline="0" dirty="0"/>
              <a:t>Some patient records are also written for the doctor to him or herself later in time, or for another similar doctor to read. </a:t>
            </a:r>
            <a:endParaRPr lang="en-GB" dirty="0"/>
          </a:p>
          <a:p>
            <a:endParaRPr lang="en-GB" dirty="0"/>
          </a:p>
          <a:p>
            <a:r>
              <a:rPr lang="en-GB" dirty="0"/>
              <a:t>Even</a:t>
            </a:r>
            <a:r>
              <a:rPr lang="en-GB" baseline="0" dirty="0"/>
              <a:t> where it is possible to record things in codes, the </a:t>
            </a:r>
            <a:r>
              <a:rPr lang="en-GB" dirty="0"/>
              <a:t>Codes may lack disease-specific</a:t>
            </a:r>
            <a:r>
              <a:rPr lang="en-GB" baseline="0" dirty="0"/>
              <a:t> information:</a:t>
            </a:r>
          </a:p>
          <a:p>
            <a:r>
              <a:rPr lang="en-GB" baseline="0" dirty="0"/>
              <a:t>Examples = cancer site, tumour type, stage, grade, histopathology</a:t>
            </a:r>
          </a:p>
          <a:p>
            <a:r>
              <a:rPr lang="en-GB" baseline="0" dirty="0"/>
              <a:t>Epilepsy: type seizure frequency medication </a:t>
            </a:r>
          </a:p>
          <a:p>
            <a:r>
              <a:rPr lang="en-GB" baseline="0" dirty="0"/>
              <a:t>Subtypes of myocardial infarction </a:t>
            </a:r>
            <a:endParaRPr lang="en-GB" dirty="0"/>
          </a:p>
        </p:txBody>
      </p:sp>
      <p:sp>
        <p:nvSpPr>
          <p:cNvPr id="4" name="Slide Number Placeholder 3"/>
          <p:cNvSpPr>
            <a:spLocks noGrp="1"/>
          </p:cNvSpPr>
          <p:nvPr>
            <p:ph type="sldNum" sz="quarter" idx="10"/>
          </p:nvPr>
        </p:nvSpPr>
        <p:spPr/>
        <p:txBody>
          <a:bodyPr/>
          <a:lstStyle/>
          <a:p>
            <a:fld id="{3B2B6A23-F93E-406E-B559-ED64C3E9C264}" type="slidenum">
              <a:rPr lang="en-GB" smtClean="0"/>
              <a:t>9</a:t>
            </a:fld>
            <a:endParaRPr lang="en-GB"/>
          </a:p>
        </p:txBody>
      </p:sp>
    </p:spTree>
    <p:extLst>
      <p:ext uri="{BB962C8B-B14F-4D97-AF65-F5344CB8AC3E}">
        <p14:creationId xmlns:p14="http://schemas.microsoft.com/office/powerpoint/2010/main" val="125624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Transparency includes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Comprehensive information for patients about all</a:t>
            </a:r>
            <a:r>
              <a:rPr lang="en-GB" baseline="0" dirty="0"/>
              <a:t> aspects of data usage : </a:t>
            </a:r>
            <a:r>
              <a:rPr lang="en-GB" dirty="0"/>
              <a:t>how, when, and under what conditions their free text might be processed, anonymised, coded, and analysed for research purposes.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decisions are made about data usage.</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Involving patients, </a:t>
            </a:r>
            <a:r>
              <a:rPr lang="en-GB" baseline="0" dirty="0" err="1"/>
              <a:t>e.g</a:t>
            </a:r>
            <a:r>
              <a:rPr lang="en-GB" baseline="0" dirty="0"/>
              <a:t> sitting on ethics boards.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Providing and option for people to access published research which used their data. </a:t>
            </a:r>
            <a:endParaRPr lang="en-GB" dirty="0"/>
          </a:p>
          <a:p>
            <a:endParaRPr lang="en-GB" dirty="0"/>
          </a:p>
        </p:txBody>
      </p:sp>
      <p:sp>
        <p:nvSpPr>
          <p:cNvPr id="4" name="Slide Number Placeholder 3"/>
          <p:cNvSpPr>
            <a:spLocks noGrp="1"/>
          </p:cNvSpPr>
          <p:nvPr>
            <p:ph type="sldNum" sz="quarter" idx="10"/>
          </p:nvPr>
        </p:nvSpPr>
        <p:spPr/>
        <p:txBody>
          <a:bodyPr/>
          <a:lstStyle/>
          <a:p>
            <a:fld id="{3B2B6A23-F93E-406E-B559-ED64C3E9C264}" type="slidenum">
              <a:rPr lang="en-GB" smtClean="0"/>
              <a:t>18</a:t>
            </a:fld>
            <a:endParaRPr lang="en-GB"/>
          </a:p>
        </p:txBody>
      </p:sp>
    </p:spTree>
    <p:extLst>
      <p:ext uri="{BB962C8B-B14F-4D97-AF65-F5344CB8AC3E}">
        <p14:creationId xmlns:p14="http://schemas.microsoft.com/office/powerpoint/2010/main" val="4042970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00B7-075A-BE41-B353-C43E74C578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50D92F-37A0-6047-A6EB-5F12564F4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DCA370B8-9C3C-1347-B07F-C983B9CDCF2D}"/>
              </a:ext>
            </a:extLst>
          </p:cNvPr>
          <p:cNvPicPr>
            <a:picLocks noChangeAspect="1"/>
          </p:cNvPicPr>
          <p:nvPr/>
        </p:nvPicPr>
        <p:blipFill>
          <a:blip r:embed="rId2"/>
          <a:stretch>
            <a:fillRect/>
          </a:stretch>
        </p:blipFill>
        <p:spPr>
          <a:xfrm>
            <a:off x="337820" y="292100"/>
            <a:ext cx="3081241" cy="622035"/>
          </a:xfrm>
          <a:prstGeom prst="rect">
            <a:avLst/>
          </a:prstGeom>
        </p:spPr>
      </p:pic>
    </p:spTree>
    <p:extLst>
      <p:ext uri="{BB962C8B-B14F-4D97-AF65-F5344CB8AC3E}">
        <p14:creationId xmlns:p14="http://schemas.microsoft.com/office/powerpoint/2010/main" val="34956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13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0776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7523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203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3840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4960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9081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0636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572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369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1239520"/>
            <a:ext cx="5654040" cy="49374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6172202" y="1239520"/>
            <a:ext cx="5654040" cy="49374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945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45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1239519"/>
            <a:ext cx="3789680" cy="49374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8006080" y="1239520"/>
            <a:ext cx="3789680" cy="49374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CB0B1D47-05CF-0542-A092-C38D094F4EE5}"/>
              </a:ext>
            </a:extLst>
          </p:cNvPr>
          <p:cNvSpPr>
            <a:spLocks noGrp="1"/>
          </p:cNvSpPr>
          <p:nvPr>
            <p:ph sz="half" idx="10"/>
          </p:nvPr>
        </p:nvSpPr>
        <p:spPr>
          <a:xfrm>
            <a:off x="4185920" y="1239520"/>
            <a:ext cx="3789680" cy="49374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641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3688080"/>
            <a:ext cx="5654040" cy="2488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6172202" y="3688080"/>
            <a:ext cx="5654040" cy="2488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D7DC7D9F-5D3F-CD41-847C-C2F5E913574C}"/>
              </a:ext>
            </a:extLst>
          </p:cNvPr>
          <p:cNvSpPr>
            <a:spLocks noGrp="1"/>
          </p:cNvSpPr>
          <p:nvPr>
            <p:ph sz="half" idx="10"/>
          </p:nvPr>
        </p:nvSpPr>
        <p:spPr>
          <a:xfrm>
            <a:off x="365760" y="1158398"/>
            <a:ext cx="5654040" cy="2488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D7D12FB5-9D20-9044-A515-197839EA745E}"/>
              </a:ext>
            </a:extLst>
          </p:cNvPr>
          <p:cNvSpPr>
            <a:spLocks noGrp="1"/>
          </p:cNvSpPr>
          <p:nvPr>
            <p:ph sz="half" idx="11"/>
          </p:nvPr>
        </p:nvSpPr>
        <p:spPr>
          <a:xfrm>
            <a:off x="6172202" y="1158398"/>
            <a:ext cx="5654040" cy="2488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537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6F0D-EF75-DE44-A74E-3153FDD596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7B11BF-9FC0-CD4B-BC80-CA3F7BD023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285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7190-60A9-D545-8DE1-D395882F55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12680A-E797-E346-A54B-C781232A4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7946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A0B0-523A-9143-BB65-0D196AE81C74}"/>
              </a:ext>
            </a:extLst>
          </p:cNvPr>
          <p:cNvSpPr>
            <a:spLocks noGrp="1"/>
          </p:cNvSpPr>
          <p:nvPr>
            <p:ph type="title"/>
          </p:nvPr>
        </p:nvSpPr>
        <p:spPr>
          <a:xfrm>
            <a:off x="386080" y="365125"/>
            <a:ext cx="11423016" cy="681355"/>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696A1DD-8286-0941-9198-17414ADF58BC}"/>
              </a:ext>
            </a:extLst>
          </p:cNvPr>
          <p:cNvSpPr>
            <a:spLocks noGrp="1"/>
          </p:cNvSpPr>
          <p:nvPr>
            <p:ph type="body" idx="1"/>
          </p:nvPr>
        </p:nvSpPr>
        <p:spPr>
          <a:xfrm>
            <a:off x="386080" y="1137919"/>
            <a:ext cx="5611495" cy="554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416B33-8BF9-3641-9FCC-54A6FEC24466}"/>
              </a:ext>
            </a:extLst>
          </p:cNvPr>
          <p:cNvSpPr>
            <a:spLocks noGrp="1"/>
          </p:cNvSpPr>
          <p:nvPr>
            <p:ph sz="half" idx="2"/>
          </p:nvPr>
        </p:nvSpPr>
        <p:spPr>
          <a:xfrm>
            <a:off x="386080" y="1783713"/>
            <a:ext cx="5611495" cy="4405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E85F0D-5985-2A4A-9041-78F72781D2BD}"/>
              </a:ext>
            </a:extLst>
          </p:cNvPr>
          <p:cNvSpPr>
            <a:spLocks noGrp="1"/>
          </p:cNvSpPr>
          <p:nvPr>
            <p:ph type="body" sz="quarter" idx="3"/>
          </p:nvPr>
        </p:nvSpPr>
        <p:spPr>
          <a:xfrm>
            <a:off x="6194427" y="1137919"/>
            <a:ext cx="5639130" cy="554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879BCB-CED7-8C4F-BF16-9A0CEFC15A89}"/>
              </a:ext>
            </a:extLst>
          </p:cNvPr>
          <p:cNvSpPr>
            <a:spLocks noGrp="1"/>
          </p:cNvSpPr>
          <p:nvPr>
            <p:ph sz="quarter" idx="4"/>
          </p:nvPr>
        </p:nvSpPr>
        <p:spPr>
          <a:xfrm>
            <a:off x="6194427" y="1783713"/>
            <a:ext cx="5639130" cy="4405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43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4658-308C-E34A-A7A2-EE4090F2963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4375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94037D-725B-D14F-A3A8-E630A36FA6E2}"/>
              </a:ext>
            </a:extLst>
          </p:cNvPr>
          <p:cNvSpPr>
            <a:spLocks noGrp="1"/>
          </p:cNvSpPr>
          <p:nvPr>
            <p:ph type="title"/>
          </p:nvPr>
        </p:nvSpPr>
        <p:spPr>
          <a:xfrm>
            <a:off x="365760" y="-660400"/>
            <a:ext cx="11430000" cy="660400"/>
          </a:xfrm>
        </p:spPr>
        <p:txBody>
          <a:bodyPr/>
          <a:lstStyle/>
          <a:p>
            <a:r>
              <a:rPr lang="en-US"/>
              <a:t>Click to edit Master title style</a:t>
            </a:r>
            <a:endParaRPr lang="en-GB" dirty="0"/>
          </a:p>
        </p:txBody>
      </p:sp>
    </p:spTree>
    <p:extLst>
      <p:ext uri="{BB962C8B-B14F-4D97-AF65-F5344CB8AC3E}">
        <p14:creationId xmlns:p14="http://schemas.microsoft.com/office/powerpoint/2010/main" val="258308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4D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19EBA-DC4E-0046-B8E0-535C6F60FA59}"/>
              </a:ext>
            </a:extLst>
          </p:cNvPr>
          <p:cNvSpPr>
            <a:spLocks noGrp="1"/>
          </p:cNvSpPr>
          <p:nvPr>
            <p:ph type="title"/>
          </p:nvPr>
        </p:nvSpPr>
        <p:spPr>
          <a:xfrm>
            <a:off x="365760" y="320675"/>
            <a:ext cx="11430000" cy="796925"/>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7ED6DE-5AF9-1C40-9CD6-D320B0E6AE3A}"/>
              </a:ext>
            </a:extLst>
          </p:cNvPr>
          <p:cNvSpPr>
            <a:spLocks noGrp="1"/>
          </p:cNvSpPr>
          <p:nvPr>
            <p:ph type="body" idx="1"/>
          </p:nvPr>
        </p:nvSpPr>
        <p:spPr>
          <a:xfrm>
            <a:off x="365760" y="1219200"/>
            <a:ext cx="11430000" cy="49577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BSMS logo">
            <a:extLst>
              <a:ext uri="{FF2B5EF4-FFF2-40B4-BE49-F238E27FC236}">
                <a16:creationId xmlns:a16="http://schemas.microsoft.com/office/drawing/2014/main" id="{1BD622E9-D4E0-D943-8B5A-E41F2751BD3A}"/>
              </a:ext>
            </a:extLst>
          </p:cNvPr>
          <p:cNvPicPr>
            <a:picLocks noChangeAspect="1"/>
          </p:cNvPicPr>
          <p:nvPr/>
        </p:nvPicPr>
        <p:blipFill rotWithShape="1">
          <a:blip r:embed="rId11">
            <a:extLst>
              <a:ext uri="{28A0092B-C50C-407E-A947-70E740481C1C}">
                <a14:useLocalDpi xmlns:a14="http://schemas.microsoft.com/office/drawing/2010/main" val="0"/>
              </a:ext>
            </a:extLst>
          </a:blip>
          <a:srcRect l="6617" t="11674" r="3584" b="17023"/>
          <a:stretch/>
        </p:blipFill>
        <p:spPr>
          <a:xfrm>
            <a:off x="334963" y="6354153"/>
            <a:ext cx="1786684" cy="376145"/>
          </a:xfrm>
          <a:prstGeom prst="rect">
            <a:avLst/>
          </a:prstGeom>
        </p:spPr>
      </p:pic>
    </p:spTree>
    <p:extLst>
      <p:ext uri="{BB962C8B-B14F-4D97-AF65-F5344CB8AC3E}">
        <p14:creationId xmlns:p14="http://schemas.microsoft.com/office/powerpoint/2010/main" val="501388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pos="7469">
          <p15:clr>
            <a:srgbClr val="F26B43"/>
          </p15:clr>
        </p15:guide>
        <p15:guide id="5" orient="horz" pos="119">
          <p15:clr>
            <a:srgbClr val="F26B43"/>
          </p15:clr>
        </p15:guide>
        <p15:guide id="6" orient="horz" pos="3906">
          <p15:clr>
            <a:srgbClr val="F26B43"/>
          </p15:clr>
        </p15:guide>
        <p15:guide id="7" pos="3772">
          <p15:clr>
            <a:srgbClr val="F26B43"/>
          </p15:clr>
        </p15:guide>
        <p15:guide id="8" pos="3908">
          <p15:clr>
            <a:srgbClr val="F26B43"/>
          </p15:clr>
        </p15:guide>
        <p15:guide id="9" orient="horz" pos="2115">
          <p15:clr>
            <a:srgbClr val="F26B43"/>
          </p15:clr>
        </p15:guide>
        <p15:guide id="10" orient="horz" pos="2205">
          <p15:clr>
            <a:srgbClr val="F26B43"/>
          </p15:clr>
        </p15:guide>
        <p15:guide id="11" orient="horz" pos="10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94998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hyperlink" Target="https://arc-kss.nihr.ac.uk/" TargetMode="External"/><Relationship Id="rId4" Type="http://schemas.openxmlformats.org/officeDocument/2006/relationships/hyperlink" Target="mailto:ARCKentSurreySussex@sussexpartnership.nhs.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sms.ac.uk/astrode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261" y="2743667"/>
            <a:ext cx="4075776" cy="2806462"/>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sp>
        <p:nvSpPr>
          <p:cNvPr id="13" name="Title 1"/>
          <p:cNvSpPr>
            <a:spLocks noGrp="1"/>
          </p:cNvSpPr>
          <p:nvPr>
            <p:ph type="title"/>
          </p:nvPr>
        </p:nvSpPr>
        <p:spPr>
          <a:xfrm>
            <a:off x="290147" y="2978684"/>
            <a:ext cx="11289322" cy="1300093"/>
          </a:xfrm>
        </p:spPr>
        <p:txBody>
          <a:bodyPr>
            <a:noAutofit/>
          </a:bodyPr>
          <a:lstStyle/>
          <a:p>
            <a:r>
              <a:rPr lang="en-GB" sz="3600" b="1" dirty="0"/>
              <a:t>Dr Melanie Rees-Roberts,  </a:t>
            </a:r>
            <a:r>
              <a:rPr lang="en-GB" sz="3600" dirty="0"/>
              <a:t>Research Programme Manager</a:t>
            </a:r>
            <a:br>
              <a:rPr lang="en-GB" sz="3600" b="1" dirty="0"/>
            </a:br>
            <a:r>
              <a:rPr lang="en-GB" sz="4000" b="1" dirty="0"/>
              <a:t>Director: </a:t>
            </a:r>
            <a:r>
              <a:rPr lang="en-GB" sz="3600" dirty="0"/>
              <a:t>Prof Stephen Peckham</a:t>
            </a:r>
            <a:br>
              <a:rPr lang="en-GB" sz="3600" dirty="0"/>
            </a:br>
            <a:br>
              <a:rPr lang="en-GB" sz="3600" dirty="0">
                <a:solidFill>
                  <a:srgbClr val="000099"/>
                </a:solidFill>
              </a:rPr>
            </a:br>
            <a:br>
              <a:rPr lang="en-GB" sz="3600" dirty="0">
                <a:solidFill>
                  <a:srgbClr val="000099"/>
                </a:solidFill>
              </a:rPr>
            </a:br>
            <a:br>
              <a:rPr lang="en-GB" sz="3600" dirty="0">
                <a:solidFill>
                  <a:srgbClr val="000099"/>
                </a:solidFill>
              </a:rPr>
            </a:br>
            <a:br>
              <a:rPr lang="en-GB" sz="1400" dirty="0">
                <a:solidFill>
                  <a:srgbClr val="000099"/>
                </a:solidFill>
              </a:rPr>
            </a:br>
            <a:br>
              <a:rPr lang="en-GB" sz="3600" dirty="0">
                <a:solidFill>
                  <a:srgbClr val="000099"/>
                </a:solidFill>
              </a:rPr>
            </a:br>
            <a:br>
              <a:rPr lang="en-GB" sz="3600" dirty="0">
                <a:solidFill>
                  <a:srgbClr val="000099"/>
                </a:solidFill>
              </a:rPr>
            </a:br>
            <a:r>
              <a:rPr lang="en-GB" sz="3600" b="1" dirty="0"/>
              <a:t>NHS Host: </a:t>
            </a:r>
            <a:r>
              <a:rPr lang="en-GB" sz="3200" dirty="0"/>
              <a:t>Sussex Partnership NHS Foundation Trust</a:t>
            </a:r>
            <a:endParaRPr lang="en-GB" sz="3200" dirty="0">
              <a:solidFill>
                <a:srgbClr val="000099"/>
              </a:solidFill>
            </a:endParaRPr>
          </a:p>
        </p:txBody>
      </p:sp>
      <p:pic>
        <p:nvPicPr>
          <p:cNvPr id="9" name="Picture 8"/>
          <p:cNvPicPr>
            <a:picLocks noChangeAspect="1"/>
          </p:cNvPicPr>
          <p:nvPr/>
        </p:nvPicPr>
        <p:blipFill>
          <a:blip r:embed="rId3"/>
          <a:stretch>
            <a:fillRect/>
          </a:stretch>
        </p:blipFill>
        <p:spPr>
          <a:xfrm>
            <a:off x="1705803" y="-989"/>
            <a:ext cx="8780395" cy="1538542"/>
          </a:xfrm>
          <a:prstGeom prst="rect">
            <a:avLst/>
          </a:prstGeom>
        </p:spPr>
      </p:pic>
      <p:sp>
        <p:nvSpPr>
          <p:cNvPr id="3" name="Slide Number Placeholder 2"/>
          <p:cNvSpPr>
            <a:spLocks noGrp="1"/>
          </p:cNvSpPr>
          <p:nvPr>
            <p:ph type="sldNum" sz="quarter" idx="12"/>
          </p:nvPr>
        </p:nvSpPr>
        <p:spPr/>
        <p:txBody>
          <a:bodyPr/>
          <a:lstStyle/>
          <a:p>
            <a:pPr defTabSz="457200"/>
            <a:fld id="{19B51A1E-902D-48AF-9020-955120F399B6}" type="slidenum">
              <a:rPr lang="en-US">
                <a:solidFill>
                  <a:prstClr val="black">
                    <a:tint val="75000"/>
                  </a:prstClr>
                </a:solidFill>
                <a:latin typeface="Calibri" panose="020F0502020204030204"/>
              </a:rPr>
              <a:pPr defTabSz="457200"/>
              <a:t>1</a:t>
            </a:fld>
            <a:endParaRPr lang="en-US" dirty="0">
              <a:solidFill>
                <a:prstClr val="black">
                  <a:tint val="75000"/>
                </a:prstClr>
              </a:solidFill>
              <a:latin typeface="Calibri" panose="020F0502020204030204"/>
            </a:endParaRPr>
          </a:p>
        </p:txBody>
      </p:sp>
      <p:sp>
        <p:nvSpPr>
          <p:cNvPr id="5" name="Rectangle 4"/>
          <p:cNvSpPr/>
          <p:nvPr/>
        </p:nvSpPr>
        <p:spPr>
          <a:xfrm>
            <a:off x="9047019" y="6359237"/>
            <a:ext cx="964277" cy="324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7" name="Rectangle 1"/>
          <p:cNvSpPr>
            <a:spLocks noChangeArrowheads="1"/>
          </p:cNvSpPr>
          <p:nvPr/>
        </p:nvSpPr>
        <p:spPr bwMode="auto">
          <a:xfrm>
            <a:off x="3075146" y="5751295"/>
            <a:ext cx="645401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b="1" dirty="0">
                <a:solidFill>
                  <a:srgbClr val="1F497D"/>
                </a:solidFill>
                <a:latin typeface="Arial" panose="020B0604020202020204" pitchFamily="34" charset="0"/>
                <a:ea typeface="Calibri" panose="020F0502020204030204" pitchFamily="34" charset="0"/>
                <a:cs typeface="Arial" panose="020B0604020202020204" pitchFamily="34" charset="0"/>
                <a:hlinkClick r:id="rId4"/>
              </a:rPr>
              <a:t>ARCKentSurreySussex@sussexpartnership.nhs.uk</a:t>
            </a:r>
            <a:endParaRPr lang="en-GB" altLang="en-US" sz="2000" b="1" dirty="0">
              <a:solidFill>
                <a:srgbClr val="1F497D"/>
              </a:solidFill>
              <a:latin typeface="Arial" panose="020B0604020202020204" pitchFamily="34" charset="0"/>
              <a:ea typeface="Calibri" panose="020F0502020204030204" pitchFamily="34" charset="0"/>
              <a:cs typeface="Arial" panose="020B0604020202020204" pitchFamily="34" charset="0"/>
            </a:endParaRPr>
          </a:p>
          <a:p>
            <a:pPr algn="ctr" eaLnBrk="0" fontAlgn="base" hangingPunct="0">
              <a:spcBef>
                <a:spcPct val="0"/>
              </a:spcBef>
              <a:spcAft>
                <a:spcPct val="0"/>
              </a:spcAft>
            </a:pPr>
            <a:r>
              <a:rPr lang="en-GB" altLang="en-US" sz="2000" b="1" dirty="0">
                <a:solidFill>
                  <a:srgbClr val="1F497D"/>
                </a:solidFill>
                <a:latin typeface="Arial" panose="020B0604020202020204" pitchFamily="34" charset="0"/>
                <a:ea typeface="Calibri" panose="020F0502020204030204" pitchFamily="34" charset="0"/>
                <a:cs typeface="Arial" panose="020B0604020202020204" pitchFamily="34" charset="0"/>
                <a:hlinkClick r:id="rId5"/>
              </a:rPr>
              <a:t>https:arc-kss.nihr.ac.uk </a:t>
            </a:r>
            <a:endParaRPr lang="en-GB" altLang="en-US" sz="2000" b="1" dirty="0">
              <a:solidFill>
                <a:srgbClr val="1F497D"/>
              </a:solidFill>
              <a:latin typeface="Arial" panose="020B0604020202020204" pitchFamily="34" charset="0"/>
              <a:ea typeface="Calibri" panose="020F0502020204030204" pitchFamily="34" charset="0"/>
              <a:cs typeface="Arial" panose="020B0604020202020204" pitchFamily="34" charset="0"/>
            </a:endParaRPr>
          </a:p>
          <a:p>
            <a:pPr algn="ctr" eaLnBrk="0" fontAlgn="base" hangingPunct="0">
              <a:spcBef>
                <a:spcPct val="0"/>
              </a:spcBef>
              <a:spcAft>
                <a:spcPct val="0"/>
              </a:spcAft>
            </a:pPr>
            <a:r>
              <a:rPr lang="en-GB"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Follow us on @arc_kss</a:t>
            </a:r>
            <a:endParaRPr lang="en-GB"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endParaRPr lang="en-GB" altLang="en-US" sz="2000" b="1"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E36510C-BBE7-4EBE-B2EA-7885848388B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830203" y="6470360"/>
            <a:ext cx="333375" cy="323850"/>
          </a:xfrm>
          <a:prstGeom prst="rect">
            <a:avLst/>
          </a:prstGeom>
          <a:noFill/>
          <a:ln>
            <a:noFill/>
          </a:ln>
        </p:spPr>
      </p:pic>
    </p:spTree>
    <p:extLst>
      <p:ext uri="{BB962C8B-B14F-4D97-AF65-F5344CB8AC3E}">
        <p14:creationId xmlns:p14="http://schemas.microsoft.com/office/powerpoint/2010/main" val="3385456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1110" y="5388079"/>
            <a:ext cx="10972800" cy="1111047"/>
          </a:xfrm>
          <a:prstGeom prst="roundRect">
            <a:avLst/>
          </a:prstGeo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2800" dirty="0"/>
              <a:t>Addressing this gap in knowledge of public opinion is a crucial step towards informing and influencing data access policies</a:t>
            </a:r>
          </a:p>
        </p:txBody>
      </p:sp>
      <p:sp>
        <p:nvSpPr>
          <p:cNvPr id="2" name="Rounded Rectangle 1"/>
          <p:cNvSpPr/>
          <p:nvPr/>
        </p:nvSpPr>
        <p:spPr>
          <a:xfrm>
            <a:off x="7541342" y="902109"/>
            <a:ext cx="3952568" cy="18681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GB" sz="2400" dirty="0"/>
              <a:t>Access to healthcare text is a major barrier to advance of healthcare text analytics</a:t>
            </a:r>
          </a:p>
        </p:txBody>
      </p:sp>
      <p:sp>
        <p:nvSpPr>
          <p:cNvPr id="6" name="Rounded Rectangle 5"/>
          <p:cNvSpPr/>
          <p:nvPr/>
        </p:nvSpPr>
        <p:spPr>
          <a:xfrm>
            <a:off x="609600" y="902109"/>
            <a:ext cx="3952568" cy="18681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GB" sz="2400" dirty="0"/>
              <a:t>Data custodians routinely remove free-text data from datasets provided for research</a:t>
            </a:r>
          </a:p>
        </p:txBody>
      </p:sp>
      <p:sp>
        <p:nvSpPr>
          <p:cNvPr id="7" name="Rounded Rectangle 6"/>
          <p:cNvSpPr/>
          <p:nvPr/>
        </p:nvSpPr>
        <p:spPr>
          <a:xfrm>
            <a:off x="609600" y="3033252"/>
            <a:ext cx="3952568" cy="186812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GB" sz="2400" dirty="0"/>
              <a:t>Little or no understanding of whether the public find sharing their healthcare text acceptable</a:t>
            </a:r>
          </a:p>
        </p:txBody>
      </p:sp>
      <p:sp>
        <p:nvSpPr>
          <p:cNvPr id="8" name="Rounded Rectangle 7"/>
          <p:cNvSpPr/>
          <p:nvPr/>
        </p:nvSpPr>
        <p:spPr>
          <a:xfrm>
            <a:off x="7541342" y="2993923"/>
            <a:ext cx="3952568" cy="186812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GB" sz="2400" dirty="0"/>
              <a:t>No research has asked whether the public feel differently about use of structured and unstructured data</a:t>
            </a:r>
          </a:p>
        </p:txBody>
      </p:sp>
      <p:sp>
        <p:nvSpPr>
          <p:cNvPr id="3" name="Oval 2"/>
          <p:cNvSpPr/>
          <p:nvPr/>
        </p:nvSpPr>
        <p:spPr>
          <a:xfrm>
            <a:off x="5211097" y="2310581"/>
            <a:ext cx="1779638" cy="1130709"/>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3600" dirty="0"/>
              <a:t>Why?</a:t>
            </a:r>
          </a:p>
        </p:txBody>
      </p:sp>
    </p:spTree>
    <p:extLst>
      <p:ext uri="{BB962C8B-B14F-4D97-AF65-F5344CB8AC3E}">
        <p14:creationId xmlns:p14="http://schemas.microsoft.com/office/powerpoint/2010/main" val="245989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ED43-FA6F-4C48-9852-72463C2AA831}"/>
              </a:ext>
            </a:extLst>
          </p:cNvPr>
          <p:cNvSpPr>
            <a:spLocks noGrp="1"/>
          </p:cNvSpPr>
          <p:nvPr>
            <p:ph type="title"/>
          </p:nvPr>
        </p:nvSpPr>
        <p:spPr/>
        <p:txBody>
          <a:bodyPr/>
          <a:lstStyle/>
          <a:p>
            <a:r>
              <a:rPr lang="en-GB" dirty="0"/>
              <a:t>Why involve the public? </a:t>
            </a:r>
          </a:p>
        </p:txBody>
      </p:sp>
      <p:graphicFrame>
        <p:nvGraphicFramePr>
          <p:cNvPr id="4" name="Content Placeholder 3">
            <a:extLst>
              <a:ext uri="{FF2B5EF4-FFF2-40B4-BE49-F238E27FC236}">
                <a16:creationId xmlns:a16="http://schemas.microsoft.com/office/drawing/2014/main" id="{75985FC1-185C-498C-9D6A-4E381103D166}"/>
              </a:ext>
            </a:extLst>
          </p:cNvPr>
          <p:cNvGraphicFramePr>
            <a:graphicFrameLocks noGrp="1"/>
          </p:cNvGraphicFramePr>
          <p:nvPr>
            <p:ph idx="1"/>
            <p:extLst>
              <p:ext uri="{D42A27DB-BD31-4B8C-83A1-F6EECF244321}">
                <p14:modId xmlns:p14="http://schemas.microsoft.com/office/powerpoint/2010/main" val="2950482639"/>
              </p:ext>
            </p:extLst>
          </p:nvPr>
        </p:nvGraphicFramePr>
        <p:xfrm>
          <a:off x="365125" y="1219200"/>
          <a:ext cx="11430000" cy="495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91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50B8-B0C8-447E-916D-EEEB568E0F63}"/>
              </a:ext>
            </a:extLst>
          </p:cNvPr>
          <p:cNvSpPr>
            <a:spLocks noGrp="1"/>
          </p:cNvSpPr>
          <p:nvPr>
            <p:ph type="title"/>
          </p:nvPr>
        </p:nvSpPr>
        <p:spPr/>
        <p:txBody>
          <a:bodyPr/>
          <a:lstStyle/>
          <a:p>
            <a:r>
              <a:rPr lang="en-GB" dirty="0"/>
              <a:t>1: Systematic Review </a:t>
            </a:r>
          </a:p>
        </p:txBody>
      </p:sp>
      <p:pic>
        <p:nvPicPr>
          <p:cNvPr id="4" name="Content Placeholder 3">
            <a:extLst>
              <a:ext uri="{FF2B5EF4-FFF2-40B4-BE49-F238E27FC236}">
                <a16:creationId xmlns:a16="http://schemas.microsoft.com/office/drawing/2014/main" id="{087D1E3C-6589-494D-8756-768B63BC393C}"/>
              </a:ext>
            </a:extLst>
          </p:cNvPr>
          <p:cNvPicPr>
            <a:picLocks noGrp="1" noChangeAspect="1"/>
          </p:cNvPicPr>
          <p:nvPr>
            <p:ph idx="1"/>
          </p:nvPr>
        </p:nvPicPr>
        <p:blipFill>
          <a:blip r:embed="rId2"/>
          <a:stretch>
            <a:fillRect/>
          </a:stretch>
        </p:blipFill>
        <p:spPr>
          <a:xfrm>
            <a:off x="855406" y="1279832"/>
            <a:ext cx="10766323" cy="9662497"/>
          </a:xfrm>
          <a:prstGeom prst="rect">
            <a:avLst/>
          </a:prstGeom>
        </p:spPr>
      </p:pic>
    </p:spTree>
    <p:extLst>
      <p:ext uri="{BB962C8B-B14F-4D97-AF65-F5344CB8AC3E}">
        <p14:creationId xmlns:p14="http://schemas.microsoft.com/office/powerpoint/2010/main" val="416879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2387-C1AB-418F-BB6F-74BE996CDCCF}"/>
              </a:ext>
            </a:extLst>
          </p:cNvPr>
          <p:cNvSpPr>
            <a:spLocks noGrp="1"/>
          </p:cNvSpPr>
          <p:nvPr>
            <p:ph type="title"/>
          </p:nvPr>
        </p:nvSpPr>
        <p:spPr/>
        <p:txBody>
          <a:bodyPr/>
          <a:lstStyle/>
          <a:p>
            <a:r>
              <a:rPr lang="en-GB" dirty="0"/>
              <a:t>Findings of review</a:t>
            </a:r>
          </a:p>
        </p:txBody>
      </p:sp>
      <p:sp>
        <p:nvSpPr>
          <p:cNvPr id="4" name="Content Placeholder 3">
            <a:extLst>
              <a:ext uri="{FF2B5EF4-FFF2-40B4-BE49-F238E27FC236}">
                <a16:creationId xmlns:a16="http://schemas.microsoft.com/office/drawing/2014/main" id="{EC46A54A-87E6-49AC-A894-1AB636494E82}"/>
              </a:ext>
            </a:extLst>
          </p:cNvPr>
          <p:cNvSpPr txBox="1">
            <a:spLocks noGrp="1"/>
          </p:cNvSpPr>
          <p:nvPr>
            <p:ph idx="1"/>
          </p:nvPr>
        </p:nvSpPr>
        <p:spPr>
          <a:xfrm>
            <a:off x="365760" y="1068063"/>
            <a:ext cx="11430000" cy="5451236"/>
          </a:xfrm>
          <a:prstGeom prst="rect">
            <a:avLst/>
          </a:prstGeom>
          <a:noFill/>
        </p:spPr>
        <p:txBody>
          <a:bodyPr wrap="square" rtlCol="0">
            <a:spAutoFit/>
          </a:bodyPr>
          <a:lstStyle/>
          <a:p>
            <a:pPr marL="342900" indent="-342900">
              <a:buFontTx/>
              <a:buChar char="-"/>
            </a:pPr>
            <a:r>
              <a:rPr lang="en-GB" sz="2800" dirty="0"/>
              <a:t>Review found 68-83% of participants willing to share their EHR data for the “common good”.</a:t>
            </a:r>
          </a:p>
          <a:p>
            <a:pPr marL="342900" indent="-342900">
              <a:buFontTx/>
              <a:buChar char="-"/>
            </a:pPr>
            <a:r>
              <a:rPr lang="en-GB" sz="2800" dirty="0"/>
              <a:t>Participants worried about hacking/re-identification leading to:  </a:t>
            </a:r>
          </a:p>
          <a:p>
            <a:pPr marL="800100" lvl="1" indent="-342900">
              <a:buFontTx/>
              <a:buChar char="-"/>
            </a:pPr>
            <a:r>
              <a:rPr lang="en-GB" sz="2800" dirty="0"/>
              <a:t>identity theft, </a:t>
            </a:r>
          </a:p>
          <a:p>
            <a:pPr marL="800100" lvl="1" indent="-342900">
              <a:buFontTx/>
              <a:buChar char="-"/>
            </a:pPr>
            <a:r>
              <a:rPr lang="en-GB" sz="2800" dirty="0"/>
              <a:t>consequences for employment, pension &amp; benefits eligibility, or insurance costs, </a:t>
            </a:r>
          </a:p>
          <a:p>
            <a:pPr marL="800100" lvl="1" indent="-342900">
              <a:buFontTx/>
              <a:buChar char="-"/>
            </a:pPr>
            <a:r>
              <a:rPr lang="en-GB" sz="2800" dirty="0"/>
              <a:t>social discomfort and community embarrassment,</a:t>
            </a:r>
          </a:p>
          <a:p>
            <a:pPr marL="800100" lvl="1" indent="-342900">
              <a:buFontTx/>
              <a:buChar char="-"/>
            </a:pPr>
            <a:r>
              <a:rPr lang="en-GB" sz="2800" dirty="0"/>
              <a:t>unnecessary stigmatising judgements in clinical settings, </a:t>
            </a:r>
          </a:p>
          <a:p>
            <a:pPr marL="800100" lvl="1" indent="-342900">
              <a:buFontTx/>
              <a:buChar char="-"/>
            </a:pPr>
            <a:r>
              <a:rPr lang="en-GB" sz="2800" dirty="0"/>
              <a:t>the use of EHRs for financial gain</a:t>
            </a:r>
          </a:p>
          <a:p>
            <a:pPr marL="342900" indent="-342900">
              <a:buFontTx/>
              <a:buChar char="-"/>
            </a:pPr>
            <a:r>
              <a:rPr lang="en-GB" sz="2800" dirty="0"/>
              <a:t>TRUST was related to organisations’ competence with data handling and motivation for holding data. </a:t>
            </a:r>
          </a:p>
          <a:p>
            <a:pPr marL="342900" indent="-342900">
              <a:buFontTx/>
              <a:buChar char="-"/>
            </a:pPr>
            <a:r>
              <a:rPr lang="en-GB" sz="2800" dirty="0"/>
              <a:t>NO STUDIES separated coded data from free text. </a:t>
            </a:r>
          </a:p>
        </p:txBody>
      </p:sp>
    </p:spTree>
    <p:extLst>
      <p:ext uri="{BB962C8B-B14F-4D97-AF65-F5344CB8AC3E}">
        <p14:creationId xmlns:p14="http://schemas.microsoft.com/office/powerpoint/2010/main" val="352518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C3A91B-3072-44F7-8F42-A074A2E119D6}"/>
              </a:ext>
            </a:extLst>
          </p:cNvPr>
          <p:cNvSpPr>
            <a:spLocks noGrp="1"/>
          </p:cNvSpPr>
          <p:nvPr>
            <p:ph type="title"/>
          </p:nvPr>
        </p:nvSpPr>
        <p:spPr/>
        <p:txBody>
          <a:bodyPr/>
          <a:lstStyle/>
          <a:p>
            <a:r>
              <a:rPr lang="en-GB" dirty="0"/>
              <a:t>2. The </a:t>
            </a:r>
            <a:r>
              <a:rPr lang="en-GB" dirty="0" err="1"/>
              <a:t>Healtex</a:t>
            </a:r>
            <a:r>
              <a:rPr lang="en-GB" dirty="0"/>
              <a:t> Brighton Citizens’ Jury June 2018</a:t>
            </a:r>
          </a:p>
        </p:txBody>
      </p:sp>
      <p:sp>
        <p:nvSpPr>
          <p:cNvPr id="6" name="Content Placeholder 5">
            <a:extLst>
              <a:ext uri="{FF2B5EF4-FFF2-40B4-BE49-F238E27FC236}">
                <a16:creationId xmlns:a16="http://schemas.microsoft.com/office/drawing/2014/main" id="{B05A07EF-6F45-4F15-B45F-BB5463F666C1}"/>
              </a:ext>
            </a:extLst>
          </p:cNvPr>
          <p:cNvSpPr>
            <a:spLocks noGrp="1"/>
          </p:cNvSpPr>
          <p:nvPr>
            <p:ph idx="1"/>
          </p:nvPr>
        </p:nvSpPr>
        <p:spPr>
          <a:xfrm>
            <a:off x="365760" y="1251341"/>
            <a:ext cx="11430000" cy="4957763"/>
          </a:xfrm>
        </p:spPr>
        <p:txBody>
          <a:bodyPr>
            <a:normAutofit/>
          </a:bodyPr>
          <a:lstStyle/>
          <a:p>
            <a:r>
              <a:rPr lang="en-GB" sz="3600" dirty="0"/>
              <a:t>Why use citizens’ juries?</a:t>
            </a:r>
          </a:p>
          <a:p>
            <a:pPr marL="342900" indent="-342900">
              <a:buFont typeface="Arial" panose="020B0604020202020204" pitchFamily="34" charset="0"/>
              <a:buChar char="•"/>
            </a:pPr>
            <a:r>
              <a:rPr lang="en-GB" altLang="en-US" sz="2800" dirty="0"/>
              <a:t>Surveys and focus groups matter</a:t>
            </a:r>
          </a:p>
          <a:p>
            <a:pPr marL="342900" indent="-342900">
              <a:buFont typeface="Arial" panose="020B0604020202020204" pitchFamily="34" charset="0"/>
              <a:buChar char="•"/>
            </a:pPr>
            <a:r>
              <a:rPr lang="en-GB" altLang="en-US" sz="2800" dirty="0"/>
              <a:t>But policy is complex</a:t>
            </a:r>
          </a:p>
          <a:p>
            <a:pPr marL="342900" indent="-342900">
              <a:buFont typeface="Arial" panose="020B0604020202020204" pitchFamily="34" charset="0"/>
              <a:buChar char="•"/>
            </a:pPr>
            <a:r>
              <a:rPr lang="en-GB" altLang="en-US" sz="2800" dirty="0"/>
              <a:t>Citizens’ juries can tell us what people think when more informed and able to talk to their peers</a:t>
            </a:r>
          </a:p>
          <a:p>
            <a:pPr marL="342900" indent="-342900">
              <a:buFont typeface="Arial" panose="020B0604020202020204" pitchFamily="34" charset="0"/>
              <a:buChar char="•"/>
            </a:pPr>
            <a:r>
              <a:rPr lang="en-GB" altLang="en-US" sz="2800" dirty="0"/>
              <a:t>People often change their minds…</a:t>
            </a:r>
          </a:p>
          <a:p>
            <a:pPr marL="342900" indent="-342900">
              <a:buFont typeface="Arial" panose="020B0604020202020204" pitchFamily="34" charset="0"/>
              <a:buChar char="•"/>
            </a:pPr>
            <a:r>
              <a:rPr lang="en-GB" sz="2800" dirty="0"/>
              <a:t>Unhappy valley </a:t>
            </a:r>
          </a:p>
          <a:p>
            <a:pPr marL="800100" lvl="1" indent="-342900">
              <a:buFont typeface="Arial" panose="020B0604020202020204" pitchFamily="34" charset="0"/>
              <a:buChar char="•"/>
            </a:pPr>
            <a:r>
              <a:rPr lang="en-GB" sz="2400" dirty="0"/>
              <a:t>“know a little, worry a lot” </a:t>
            </a:r>
          </a:p>
          <a:p>
            <a:endParaRPr lang="en-GB" sz="2800" dirty="0"/>
          </a:p>
        </p:txBody>
      </p:sp>
      <p:pic>
        <p:nvPicPr>
          <p:cNvPr id="4" name="Picture 3">
            <a:extLst>
              <a:ext uri="{FF2B5EF4-FFF2-40B4-BE49-F238E27FC236}">
                <a16:creationId xmlns:a16="http://schemas.microsoft.com/office/drawing/2014/main" id="{727DE2E8-2B8B-4F96-8FBA-83C30466C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577" y="3573463"/>
            <a:ext cx="3661213" cy="2705100"/>
          </a:xfrm>
          <a:prstGeom prst="rect">
            <a:avLst/>
          </a:prstGeom>
        </p:spPr>
      </p:pic>
      <p:pic>
        <p:nvPicPr>
          <p:cNvPr id="7" name="Picture 6">
            <a:extLst>
              <a:ext uri="{FF2B5EF4-FFF2-40B4-BE49-F238E27FC236}">
                <a16:creationId xmlns:a16="http://schemas.microsoft.com/office/drawing/2014/main" id="{9F5F75BA-B5AC-46CE-B539-BBE46DB99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267" y="1219200"/>
            <a:ext cx="1798901" cy="1272287"/>
          </a:xfrm>
          <a:prstGeom prst="rect">
            <a:avLst/>
          </a:prstGeom>
        </p:spPr>
      </p:pic>
      <p:pic>
        <p:nvPicPr>
          <p:cNvPr id="2050" name="Picture 2" descr="Logos and indentity - EPSRC website">
            <a:extLst>
              <a:ext uri="{FF2B5EF4-FFF2-40B4-BE49-F238E27FC236}">
                <a16:creationId xmlns:a16="http://schemas.microsoft.com/office/drawing/2014/main" id="{72C145C5-1165-499F-80C7-302717A27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1517" y="1219199"/>
            <a:ext cx="2174723" cy="127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523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citizens’ jury?</a:t>
            </a:r>
          </a:p>
        </p:txBody>
      </p:sp>
      <p:sp>
        <p:nvSpPr>
          <p:cNvPr id="3" name="Content Placeholder 2"/>
          <p:cNvSpPr>
            <a:spLocks noGrp="1"/>
          </p:cNvSpPr>
          <p:nvPr>
            <p:ph idx="1"/>
          </p:nvPr>
        </p:nvSpPr>
        <p:spPr>
          <a:xfrm>
            <a:off x="381000" y="2299854"/>
            <a:ext cx="11430000" cy="4957763"/>
          </a:xfrm>
        </p:spPr>
        <p:txBody>
          <a:bodyPr>
            <a:normAutofit/>
          </a:bodyPr>
          <a:lstStyle/>
          <a:p>
            <a:pPr marL="457200" indent="-457200">
              <a:buFont typeface="Arial" panose="020B0604020202020204" pitchFamily="34" charset="0"/>
              <a:buChar char="•"/>
            </a:pPr>
            <a:r>
              <a:rPr lang="en-GB" sz="2800" dirty="0"/>
              <a:t>A small group of people (12-24) representative of the area </a:t>
            </a:r>
          </a:p>
          <a:p>
            <a:pPr marL="457200" indent="-457200">
              <a:buFont typeface="Arial" panose="020B0604020202020204" pitchFamily="34" charset="0"/>
              <a:buChar char="•"/>
            </a:pPr>
            <a:r>
              <a:rPr lang="en-GB" sz="2800" dirty="0"/>
              <a:t>Commit 2-7 days to learn about and deliberate on a complex issue (paid)</a:t>
            </a:r>
          </a:p>
          <a:p>
            <a:pPr marL="457200" indent="-457200">
              <a:buFont typeface="Arial" panose="020B0604020202020204" pitchFamily="34" charset="0"/>
              <a:buChar char="•"/>
            </a:pPr>
            <a:r>
              <a:rPr lang="en-GB" sz="2800" dirty="0"/>
              <a:t>At the end they usually answer one clearly framed question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The jury hears from expert witnesses who explain all issues within the topic</a:t>
            </a:r>
          </a:p>
          <a:p>
            <a:pPr marL="457200" indent="-457200">
              <a:buFont typeface="Arial" panose="020B0604020202020204" pitchFamily="34" charset="0"/>
              <a:buChar char="•"/>
            </a:pPr>
            <a:r>
              <a:rPr lang="en-GB" sz="2800" dirty="0"/>
              <a:t>They hear from advocates who represent different sides of the argument</a:t>
            </a:r>
          </a:p>
          <a:p>
            <a:pPr marL="457200" indent="-457200">
              <a:buFont typeface="Arial" panose="020B0604020202020204" pitchFamily="34" charset="0"/>
              <a:buChar char="•"/>
            </a:pPr>
            <a:r>
              <a:rPr lang="en-GB" sz="2800" dirty="0"/>
              <a:t>They ask questions and discuss the issues among themselves</a:t>
            </a:r>
          </a:p>
        </p:txBody>
      </p:sp>
      <p:pic>
        <p:nvPicPr>
          <p:cNvPr id="4" name="Picture 3"/>
          <p:cNvPicPr/>
          <p:nvPr/>
        </p:nvPicPr>
        <p:blipFill>
          <a:blip r:embed="rId2" cstate="print"/>
          <a:srcRect/>
          <a:stretch>
            <a:fillRect/>
          </a:stretch>
        </p:blipFill>
        <p:spPr bwMode="auto">
          <a:xfrm>
            <a:off x="2609127" y="1164481"/>
            <a:ext cx="1864360" cy="717550"/>
          </a:xfrm>
          <a:prstGeom prst="rect">
            <a:avLst/>
          </a:prstGeom>
          <a:noFill/>
        </p:spPr>
      </p:pic>
      <p:pic>
        <p:nvPicPr>
          <p:cNvPr id="5" name="image8.png"/>
          <p:cNvPicPr/>
          <p:nvPr/>
        </p:nvPicPr>
        <p:blipFill>
          <a:blip r:embed="rId3" cstate="print"/>
          <a:stretch>
            <a:fillRect/>
          </a:stretch>
        </p:blipFill>
        <p:spPr>
          <a:xfrm>
            <a:off x="7175690" y="1164481"/>
            <a:ext cx="1677670" cy="571500"/>
          </a:xfrm>
          <a:prstGeom prst="rect">
            <a:avLst/>
          </a:prstGeom>
        </p:spPr>
      </p:pic>
    </p:spTree>
    <p:extLst>
      <p:ext uri="{BB962C8B-B14F-4D97-AF65-F5344CB8AC3E}">
        <p14:creationId xmlns:p14="http://schemas.microsoft.com/office/powerpoint/2010/main" val="408349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Presentations </a:t>
            </a:r>
          </a:p>
        </p:txBody>
      </p:sp>
      <p:sp>
        <p:nvSpPr>
          <p:cNvPr id="3" name="Content Placeholder 2"/>
          <p:cNvSpPr>
            <a:spLocks noGrp="1"/>
          </p:cNvSpPr>
          <p:nvPr>
            <p:ph idx="1"/>
          </p:nvPr>
        </p:nvSpPr>
        <p:spPr/>
        <p:txBody>
          <a:bodyPr>
            <a:normAutofit/>
          </a:bodyPr>
          <a:lstStyle/>
          <a:p>
            <a:pPr lvl="0"/>
            <a:r>
              <a:rPr lang="en-GB" b="1" dirty="0"/>
              <a:t>Patient records: </a:t>
            </a:r>
            <a:r>
              <a:rPr lang="en-GB" dirty="0"/>
              <a:t>what they contain in codes and text, and how clinicians decide what to record. </a:t>
            </a:r>
          </a:p>
          <a:p>
            <a:pPr lvl="0"/>
            <a:r>
              <a:rPr lang="en-GB" b="1" dirty="0"/>
              <a:t>How free text can be de-identified </a:t>
            </a:r>
            <a:r>
              <a:rPr lang="en-GB" dirty="0"/>
              <a:t>by computers and how successful this is. </a:t>
            </a:r>
          </a:p>
          <a:p>
            <a:pPr lvl="0"/>
            <a:r>
              <a:rPr lang="en-GB" dirty="0"/>
              <a:t>Five processes by which </a:t>
            </a:r>
            <a:r>
              <a:rPr lang="en-GB" b="1" dirty="0"/>
              <a:t>information is extracted</a:t>
            </a:r>
            <a:r>
              <a:rPr lang="en-GB" dirty="0"/>
              <a:t> from medical free text to use for research.</a:t>
            </a:r>
          </a:p>
          <a:p>
            <a:pPr lvl="0"/>
            <a:r>
              <a:rPr lang="en-GB" b="1" dirty="0"/>
              <a:t>Ethical issues </a:t>
            </a:r>
            <a:r>
              <a:rPr lang="en-GB" dirty="0"/>
              <a:t>around the use of patient data and free text specifically. </a:t>
            </a:r>
          </a:p>
          <a:p>
            <a:pPr lvl="0"/>
            <a:r>
              <a:rPr lang="en-GB" b="1" dirty="0"/>
              <a:t>The law </a:t>
            </a:r>
            <a:r>
              <a:rPr lang="en-GB" dirty="0"/>
              <a:t>around the use of patient data</a:t>
            </a:r>
          </a:p>
        </p:txBody>
      </p:sp>
      <p:pic>
        <p:nvPicPr>
          <p:cNvPr id="4" name="Picture 2" descr="emis screen Screen shot ">
            <a:extLst>
              <a:ext uri="{FF2B5EF4-FFF2-40B4-BE49-F238E27FC236}">
                <a16:creationId xmlns:a16="http://schemas.microsoft.com/office/drawing/2014/main" id="{DE66823B-5EC8-4114-9F55-994995F03575}"/>
              </a:ext>
            </a:extLst>
          </p:cNvPr>
          <p:cNvPicPr>
            <a:picLocks noChangeAspect="1" noChangeArrowheads="1"/>
          </p:cNvPicPr>
          <p:nvPr/>
        </p:nvPicPr>
        <p:blipFill>
          <a:blip r:embed="rId2" cstate="print"/>
          <a:srcRect/>
          <a:stretch>
            <a:fillRect/>
          </a:stretch>
        </p:blipFill>
        <p:spPr bwMode="auto">
          <a:xfrm>
            <a:off x="8634534" y="3766416"/>
            <a:ext cx="3191706" cy="2770909"/>
          </a:xfrm>
          <a:prstGeom prst="rect">
            <a:avLst/>
          </a:prstGeom>
          <a:noFill/>
          <a:ln w="9525">
            <a:noFill/>
            <a:miter lim="800000"/>
            <a:headEnd/>
            <a:tailEnd/>
          </a:ln>
        </p:spPr>
      </p:pic>
    </p:spTree>
    <p:extLst>
      <p:ext uri="{BB962C8B-B14F-4D97-AF65-F5344CB8AC3E}">
        <p14:creationId xmlns:p14="http://schemas.microsoft.com/office/powerpoint/2010/main" val="1125262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from the Brighton Jury </a:t>
            </a:r>
          </a:p>
        </p:txBody>
      </p:sp>
      <p:sp>
        <p:nvSpPr>
          <p:cNvPr id="3" name="Content Placeholder 2"/>
          <p:cNvSpPr>
            <a:spLocks noGrp="1"/>
          </p:cNvSpPr>
          <p:nvPr>
            <p:ph idx="1"/>
          </p:nvPr>
        </p:nvSpPr>
        <p:spPr>
          <a:xfrm>
            <a:off x="871450" y="1320289"/>
            <a:ext cx="10418619" cy="4763346"/>
          </a:xfrm>
        </p:spPr>
        <p:txBody>
          <a:bodyPr/>
          <a:lstStyle/>
          <a:p>
            <a:r>
              <a:rPr lang="en-GB" dirty="0"/>
              <a:t>18 participants representative of England demographics met together for 3 days </a:t>
            </a:r>
          </a:p>
          <a:p>
            <a:r>
              <a:rPr lang="en-GB" b="1" dirty="0"/>
              <a:t>Main question: </a:t>
            </a:r>
            <a:r>
              <a:rPr lang="en-GB" dirty="0"/>
              <a:t>“to what degree do you support the use of free text data from patients’ records for health research?”</a:t>
            </a:r>
          </a:p>
          <a:p>
            <a:pPr lvl="1"/>
            <a:r>
              <a:rPr lang="en-GB" dirty="0"/>
              <a:t>6 were strongly supportive, 12 were fairly supportive, 0 were neutral/unsupportive</a:t>
            </a:r>
          </a:p>
          <a:p>
            <a:r>
              <a:rPr lang="en-GB" b="1" dirty="0"/>
              <a:t>Case Study </a:t>
            </a:r>
            <a:r>
              <a:rPr lang="en-GB" dirty="0"/>
              <a:t>(43 year old man with diabetes and mental health symptoms): </a:t>
            </a:r>
          </a:p>
          <a:p>
            <a:r>
              <a:rPr lang="en-GB" dirty="0"/>
              <a:t>Should the data be shared with the university?</a:t>
            </a:r>
          </a:p>
        </p:txBody>
      </p:sp>
      <p:graphicFrame>
        <p:nvGraphicFramePr>
          <p:cNvPr id="4" name="Table 3"/>
          <p:cNvGraphicFramePr>
            <a:graphicFrameLocks noGrp="1"/>
          </p:cNvGraphicFramePr>
          <p:nvPr>
            <p:extLst>
              <p:ext uri="{D42A27DB-BD31-4B8C-83A1-F6EECF244321}">
                <p14:modId xmlns:p14="http://schemas.microsoft.com/office/powerpoint/2010/main" val="687873484"/>
              </p:ext>
            </p:extLst>
          </p:nvPr>
        </p:nvGraphicFramePr>
        <p:xfrm>
          <a:off x="1882281" y="3745681"/>
          <a:ext cx="8048913" cy="2337954"/>
        </p:xfrm>
        <a:graphic>
          <a:graphicData uri="http://schemas.openxmlformats.org/drawingml/2006/table">
            <a:tbl>
              <a:tblPr bandRow="1">
                <a:tableStyleId>{5C22544A-7EE6-4342-B048-85BDC9FD1C3A}</a:tableStyleId>
              </a:tblPr>
              <a:tblGrid>
                <a:gridCol w="1609783">
                  <a:extLst>
                    <a:ext uri="{9D8B030D-6E8A-4147-A177-3AD203B41FA5}">
                      <a16:colId xmlns:a16="http://schemas.microsoft.com/office/drawing/2014/main" val="2773286010"/>
                    </a:ext>
                  </a:extLst>
                </a:gridCol>
                <a:gridCol w="926178">
                  <a:extLst>
                    <a:ext uri="{9D8B030D-6E8A-4147-A177-3AD203B41FA5}">
                      <a16:colId xmlns:a16="http://schemas.microsoft.com/office/drawing/2014/main" val="782473650"/>
                    </a:ext>
                  </a:extLst>
                </a:gridCol>
                <a:gridCol w="2293387">
                  <a:extLst>
                    <a:ext uri="{9D8B030D-6E8A-4147-A177-3AD203B41FA5}">
                      <a16:colId xmlns:a16="http://schemas.microsoft.com/office/drawing/2014/main" val="2294189819"/>
                    </a:ext>
                  </a:extLst>
                </a:gridCol>
                <a:gridCol w="2177118">
                  <a:extLst>
                    <a:ext uri="{9D8B030D-6E8A-4147-A177-3AD203B41FA5}">
                      <a16:colId xmlns:a16="http://schemas.microsoft.com/office/drawing/2014/main" val="25356382"/>
                    </a:ext>
                  </a:extLst>
                </a:gridCol>
                <a:gridCol w="1042447">
                  <a:extLst>
                    <a:ext uri="{9D8B030D-6E8A-4147-A177-3AD203B41FA5}">
                      <a16:colId xmlns:a16="http://schemas.microsoft.com/office/drawing/2014/main" val="2876771412"/>
                    </a:ext>
                  </a:extLst>
                </a:gridCol>
              </a:tblGrid>
              <a:tr h="779318">
                <a:tc>
                  <a:txBody>
                    <a:bodyPr/>
                    <a:lstStyle/>
                    <a:p>
                      <a:r>
                        <a:rPr lang="en-GB" sz="2000" b="1" dirty="0"/>
                        <a:t>Coded</a:t>
                      </a:r>
                      <a:r>
                        <a:rPr lang="en-GB" sz="2000" b="1" baseline="0" dirty="0"/>
                        <a:t> data/ diabetes </a:t>
                      </a:r>
                      <a:endParaRPr lang="en-GB" sz="2000" b="1" dirty="0"/>
                    </a:p>
                  </a:txBody>
                  <a:tcPr/>
                </a:tc>
                <a:tc>
                  <a:txBody>
                    <a:bodyPr/>
                    <a:lstStyle/>
                    <a:p>
                      <a:r>
                        <a:rPr lang="en-GB" sz="2000" dirty="0"/>
                        <a:t>Yes = 8</a:t>
                      </a:r>
                    </a:p>
                  </a:txBody>
                  <a:tcPr/>
                </a:tc>
                <a:tc>
                  <a:txBody>
                    <a:bodyPr/>
                    <a:lstStyle/>
                    <a:p>
                      <a:r>
                        <a:rPr lang="en-GB" sz="2000" dirty="0"/>
                        <a:t>Onl</a:t>
                      </a:r>
                      <a:r>
                        <a:rPr lang="en-GB" sz="2000" baseline="0" dirty="0"/>
                        <a:t>y if patients can opt-out = 8</a:t>
                      </a:r>
                      <a:endParaRPr lang="en-GB" sz="2000" dirty="0"/>
                    </a:p>
                  </a:txBody>
                  <a:tcPr/>
                </a:tc>
                <a:tc>
                  <a:txBody>
                    <a:bodyPr/>
                    <a:lstStyle/>
                    <a:p>
                      <a:r>
                        <a:rPr lang="en-GB" sz="2000" dirty="0"/>
                        <a:t>Only</a:t>
                      </a:r>
                      <a:r>
                        <a:rPr lang="en-GB" sz="2000" baseline="0" dirty="0"/>
                        <a:t> if patients can opt in = 2 </a:t>
                      </a:r>
                      <a:endParaRPr lang="en-GB" sz="2000" dirty="0"/>
                    </a:p>
                  </a:txBody>
                  <a:tcPr/>
                </a:tc>
                <a:tc>
                  <a:txBody>
                    <a:bodyPr/>
                    <a:lstStyle/>
                    <a:p>
                      <a:r>
                        <a:rPr lang="en-GB" sz="2000" dirty="0"/>
                        <a:t>No = 0</a:t>
                      </a:r>
                    </a:p>
                  </a:txBody>
                  <a:tcPr/>
                </a:tc>
                <a:extLst>
                  <a:ext uri="{0D108BD9-81ED-4DB2-BD59-A6C34878D82A}">
                    <a16:rowId xmlns:a16="http://schemas.microsoft.com/office/drawing/2014/main" val="2830036346"/>
                  </a:ext>
                </a:extLst>
              </a:tr>
              <a:tr h="779318">
                <a:tc>
                  <a:txBody>
                    <a:bodyPr/>
                    <a:lstStyle/>
                    <a:p>
                      <a:r>
                        <a:rPr lang="en-GB" sz="2000" b="1" dirty="0"/>
                        <a:t>Text data /</a:t>
                      </a:r>
                      <a:r>
                        <a:rPr lang="en-GB" sz="2000" b="1" baseline="0" dirty="0"/>
                        <a:t> diabetes </a:t>
                      </a:r>
                      <a:endParaRPr lang="en-GB" sz="2000" b="1" dirty="0"/>
                    </a:p>
                  </a:txBody>
                  <a:tcPr/>
                </a:tc>
                <a:tc>
                  <a:txBody>
                    <a:bodyPr/>
                    <a:lstStyle/>
                    <a:p>
                      <a:r>
                        <a:rPr lang="en-GB" sz="2000" dirty="0"/>
                        <a:t>Yes =</a:t>
                      </a:r>
                      <a:r>
                        <a:rPr lang="en-GB" sz="2000" baseline="0" dirty="0"/>
                        <a:t> 4 </a:t>
                      </a:r>
                      <a:endParaRPr lang="en-GB"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a:t>Onl</a:t>
                      </a:r>
                      <a:r>
                        <a:rPr lang="en-GB" sz="2000" baseline="0" dirty="0"/>
                        <a:t>y if patients can opt-out = 12</a:t>
                      </a:r>
                      <a:endParaRPr lang="en-GB"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a:t>Onl</a:t>
                      </a:r>
                      <a:r>
                        <a:rPr lang="en-GB" sz="2000" baseline="0" dirty="0"/>
                        <a:t>y if patients can opt-in = 2</a:t>
                      </a:r>
                      <a:endParaRPr lang="en-GB"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a:t>No = 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a16="http://schemas.microsoft.com/office/drawing/2014/main" val="2160030770"/>
                  </a:ext>
                </a:extLst>
              </a:tr>
              <a:tr h="779318">
                <a:tc>
                  <a:txBody>
                    <a:bodyPr/>
                    <a:lstStyle/>
                    <a:p>
                      <a:r>
                        <a:rPr lang="en-GB" sz="2000" b="1" dirty="0"/>
                        <a:t>Text data / mental heath</a:t>
                      </a:r>
                    </a:p>
                  </a:txBody>
                  <a:tcPr/>
                </a:tc>
                <a:tc>
                  <a:txBody>
                    <a:bodyPr/>
                    <a:lstStyle/>
                    <a:p>
                      <a:r>
                        <a:rPr lang="en-GB" sz="2000" dirty="0"/>
                        <a:t>Yes =</a:t>
                      </a:r>
                      <a:r>
                        <a:rPr lang="en-GB" sz="2000" baseline="0" dirty="0"/>
                        <a:t> 4 </a:t>
                      </a:r>
                      <a:endParaRPr lang="en-GB"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a:t>Onl</a:t>
                      </a:r>
                      <a:r>
                        <a:rPr lang="en-GB" sz="2000" baseline="0" dirty="0"/>
                        <a:t>y if patients can opt-out = 12</a:t>
                      </a:r>
                      <a:endParaRPr lang="en-GB"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a:t>Onl</a:t>
                      </a:r>
                      <a:r>
                        <a:rPr lang="en-GB" sz="2000" baseline="0" dirty="0"/>
                        <a:t>y if patients can opt-in = 2</a:t>
                      </a:r>
                      <a:endParaRPr lang="en-GB"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a:t>No = 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a16="http://schemas.microsoft.com/office/drawing/2014/main" val="2887941144"/>
                  </a:ext>
                </a:extLst>
              </a:tr>
            </a:tbl>
          </a:graphicData>
        </a:graphic>
      </p:graphicFrame>
    </p:spTree>
    <p:extLst>
      <p:ext uri="{BB962C8B-B14F-4D97-AF65-F5344CB8AC3E}">
        <p14:creationId xmlns:p14="http://schemas.microsoft.com/office/powerpoint/2010/main" val="63612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Jury Recommendations</a:t>
            </a:r>
          </a:p>
        </p:txBody>
      </p:sp>
      <p:sp>
        <p:nvSpPr>
          <p:cNvPr id="4" name="Explosion 1 3"/>
          <p:cNvSpPr/>
          <p:nvPr/>
        </p:nvSpPr>
        <p:spPr>
          <a:xfrm>
            <a:off x="0" y="1354480"/>
            <a:ext cx="6156102" cy="458487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Transparency of data flows, processes and uses</a:t>
            </a:r>
            <a:r>
              <a:rPr lang="en-GB" dirty="0"/>
              <a:t> </a:t>
            </a:r>
          </a:p>
        </p:txBody>
      </p:sp>
      <p:sp>
        <p:nvSpPr>
          <p:cNvPr id="5" name="12-Point Star 4"/>
          <p:cNvSpPr/>
          <p:nvPr/>
        </p:nvSpPr>
        <p:spPr>
          <a:xfrm>
            <a:off x="5756856" y="855423"/>
            <a:ext cx="6435144" cy="5582992"/>
          </a:xfrm>
          <a:prstGeom prst="star1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Culture of continuous improvement in technology to secure privacy and increase research quality </a:t>
            </a:r>
            <a:r>
              <a:rPr lang="en-GB" dirty="0"/>
              <a:t> </a:t>
            </a:r>
          </a:p>
        </p:txBody>
      </p:sp>
      <p:sp>
        <p:nvSpPr>
          <p:cNvPr id="3" name="TextBox 2">
            <a:extLst>
              <a:ext uri="{FF2B5EF4-FFF2-40B4-BE49-F238E27FC236}">
                <a16:creationId xmlns:a16="http://schemas.microsoft.com/office/drawing/2014/main" id="{C20230B7-25EB-4605-B7CF-9341178D698D}"/>
              </a:ext>
            </a:extLst>
          </p:cNvPr>
          <p:cNvSpPr txBox="1"/>
          <p:nvPr/>
        </p:nvSpPr>
        <p:spPr>
          <a:xfrm>
            <a:off x="2536723" y="6176237"/>
            <a:ext cx="5132437" cy="646331"/>
          </a:xfrm>
          <a:prstGeom prst="rect">
            <a:avLst/>
          </a:prstGeom>
          <a:noFill/>
        </p:spPr>
        <p:txBody>
          <a:bodyPr wrap="square" rtlCol="0">
            <a:spAutoFit/>
          </a:bodyPr>
          <a:lstStyle/>
          <a:p>
            <a:r>
              <a:rPr lang="en-GB" dirty="0"/>
              <a:t>Ford E, Oswald M, Hassan L, et al. 2020</a:t>
            </a:r>
          </a:p>
          <a:p>
            <a:r>
              <a:rPr lang="en-GB" dirty="0"/>
              <a:t>J Med Ethics doi:10.1136/medethics-2019-105472</a:t>
            </a:r>
          </a:p>
        </p:txBody>
      </p:sp>
    </p:spTree>
    <p:extLst>
      <p:ext uri="{BB962C8B-B14F-4D97-AF65-F5344CB8AC3E}">
        <p14:creationId xmlns:p14="http://schemas.microsoft.com/office/powerpoint/2010/main" val="157622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07CDB-17A8-4539-B3AE-8A75E3B1BD90}"/>
              </a:ext>
            </a:extLst>
          </p:cNvPr>
          <p:cNvSpPr>
            <a:spLocks noGrp="1"/>
          </p:cNvSpPr>
          <p:nvPr>
            <p:ph type="title"/>
          </p:nvPr>
        </p:nvSpPr>
        <p:spPr/>
        <p:txBody>
          <a:bodyPr/>
          <a:lstStyle/>
          <a:p>
            <a:r>
              <a:rPr lang="en-GB" dirty="0"/>
              <a:t>3. Turing Institute Public Event March 2019</a:t>
            </a:r>
          </a:p>
        </p:txBody>
      </p:sp>
      <p:sp>
        <p:nvSpPr>
          <p:cNvPr id="6" name="Content Placeholder 5">
            <a:extLst>
              <a:ext uri="{FF2B5EF4-FFF2-40B4-BE49-F238E27FC236}">
                <a16:creationId xmlns:a16="http://schemas.microsoft.com/office/drawing/2014/main" id="{64809C0D-75C5-49CD-9A78-5C5B25E7D5AA}"/>
              </a:ext>
            </a:extLst>
          </p:cNvPr>
          <p:cNvSpPr>
            <a:spLocks noGrp="1"/>
          </p:cNvSpPr>
          <p:nvPr>
            <p:ph idx="1"/>
          </p:nvPr>
        </p:nvSpPr>
        <p:spPr/>
        <p:txBody>
          <a:bodyPr/>
          <a:lstStyle/>
          <a:p>
            <a:pPr marL="342900" indent="-342900">
              <a:buFontTx/>
              <a:buChar char="-"/>
            </a:pPr>
            <a:r>
              <a:rPr lang="en-GB" dirty="0"/>
              <a:t>Presentations, sketches and discussions describing: </a:t>
            </a:r>
            <a:r>
              <a:rPr lang="en-GB" b="1" i="1" dirty="0"/>
              <a:t>What are the special problems with sharing the written text in letters, reports, and clinic notes? </a:t>
            </a:r>
          </a:p>
          <a:p>
            <a:pPr marL="342900" indent="-342900">
              <a:buFont typeface="Arial" panose="020B0604020202020204" pitchFamily="34" charset="0"/>
              <a:buChar char="•"/>
            </a:pPr>
            <a:r>
              <a:rPr lang="en-GB" dirty="0"/>
              <a:t>Presentation of proposed safeguards </a:t>
            </a:r>
          </a:p>
          <a:p>
            <a:pPr marL="342900" indent="-342900">
              <a:buFont typeface="Arial" panose="020B0604020202020204" pitchFamily="34" charset="0"/>
              <a:buChar char="•"/>
            </a:pPr>
            <a:r>
              <a:rPr lang="en-GB" dirty="0"/>
              <a:t>Panel discussion and group work </a:t>
            </a:r>
          </a:p>
        </p:txBody>
      </p:sp>
      <p:pic>
        <p:nvPicPr>
          <p:cNvPr id="2" name="Picture 1">
            <a:extLst>
              <a:ext uri="{FF2B5EF4-FFF2-40B4-BE49-F238E27FC236}">
                <a16:creationId xmlns:a16="http://schemas.microsoft.com/office/drawing/2014/main" id="{CCD89F44-B2A9-471E-AE74-BF2E9732A8AE}"/>
              </a:ext>
            </a:extLst>
          </p:cNvPr>
          <p:cNvPicPr>
            <a:picLocks noChangeAspect="1"/>
          </p:cNvPicPr>
          <p:nvPr/>
        </p:nvPicPr>
        <p:blipFill>
          <a:blip r:embed="rId2"/>
          <a:stretch>
            <a:fillRect/>
          </a:stretch>
        </p:blipFill>
        <p:spPr>
          <a:xfrm>
            <a:off x="975360" y="3259722"/>
            <a:ext cx="11216640" cy="4985174"/>
          </a:xfrm>
          <a:prstGeom prst="rect">
            <a:avLst/>
          </a:prstGeom>
        </p:spPr>
      </p:pic>
      <p:sp>
        <p:nvSpPr>
          <p:cNvPr id="3" name="TextBox 2">
            <a:extLst>
              <a:ext uri="{FF2B5EF4-FFF2-40B4-BE49-F238E27FC236}">
                <a16:creationId xmlns:a16="http://schemas.microsoft.com/office/drawing/2014/main" id="{B444786C-9BCF-4755-AE43-DDBB313A4091}"/>
              </a:ext>
            </a:extLst>
          </p:cNvPr>
          <p:cNvSpPr txBox="1"/>
          <p:nvPr/>
        </p:nvSpPr>
        <p:spPr>
          <a:xfrm>
            <a:off x="4719483" y="3429000"/>
            <a:ext cx="6695767" cy="1015663"/>
          </a:xfrm>
          <a:prstGeom prst="rect">
            <a:avLst/>
          </a:prstGeom>
          <a:noFill/>
        </p:spPr>
        <p:txBody>
          <a:bodyPr wrap="square" rtlCol="0">
            <a:spAutoFit/>
          </a:bodyPr>
          <a:lstStyle/>
          <a:p>
            <a:r>
              <a:rPr lang="en-GB" sz="2000" dirty="0">
                <a:solidFill>
                  <a:schemeClr val="bg1"/>
                </a:solidFill>
              </a:rPr>
              <a:t>“There is enormous potential of, as yet, largely underutilized free-text data for research purposes… it is an atrocious waste” </a:t>
            </a:r>
          </a:p>
          <a:p>
            <a:r>
              <a:rPr lang="en-GB" sz="2000" i="1" dirty="0">
                <a:solidFill>
                  <a:schemeClr val="bg1"/>
                </a:solidFill>
              </a:rPr>
              <a:t>Patient representative on panel. </a:t>
            </a:r>
          </a:p>
        </p:txBody>
      </p:sp>
    </p:spTree>
    <p:extLst>
      <p:ext uri="{BB962C8B-B14F-4D97-AF65-F5344CB8AC3E}">
        <p14:creationId xmlns:p14="http://schemas.microsoft.com/office/powerpoint/2010/main" val="293706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026499" y="66999"/>
            <a:ext cx="4067977" cy="712810"/>
          </a:xfrm>
          <a:prstGeom prst="rect">
            <a:avLst/>
          </a:prstGeom>
        </p:spPr>
      </p:pic>
      <p:sp>
        <p:nvSpPr>
          <p:cNvPr id="2" name="Title 1">
            <a:extLst>
              <a:ext uri="{FF2B5EF4-FFF2-40B4-BE49-F238E27FC236}">
                <a16:creationId xmlns:a16="http://schemas.microsoft.com/office/drawing/2014/main" id="{1E17384F-78F9-4D15-99C4-16B40C417F67}"/>
              </a:ext>
            </a:extLst>
          </p:cNvPr>
          <p:cNvSpPr>
            <a:spLocks noGrp="1"/>
          </p:cNvSpPr>
          <p:nvPr>
            <p:ph type="title"/>
          </p:nvPr>
        </p:nvSpPr>
        <p:spPr>
          <a:xfrm>
            <a:off x="1902500" y="626913"/>
            <a:ext cx="7886700" cy="701474"/>
          </a:xfrm>
        </p:spPr>
        <p:txBody>
          <a:bodyPr>
            <a:normAutofit fontScale="90000"/>
          </a:bodyPr>
          <a:lstStyle/>
          <a:p>
            <a:pPr algn="ctr"/>
            <a:r>
              <a:rPr lang="en-GB" b="1" dirty="0"/>
              <a:t>What are ARCs and what do we do?</a:t>
            </a:r>
          </a:p>
        </p:txBody>
      </p:sp>
      <p:sp>
        <p:nvSpPr>
          <p:cNvPr id="3" name="Content Placeholder 2">
            <a:extLst>
              <a:ext uri="{FF2B5EF4-FFF2-40B4-BE49-F238E27FC236}">
                <a16:creationId xmlns:a16="http://schemas.microsoft.com/office/drawing/2014/main" id="{CCC15FAE-EA0E-4AD0-8EE8-7E63C1393539}"/>
              </a:ext>
            </a:extLst>
          </p:cNvPr>
          <p:cNvSpPr>
            <a:spLocks noGrp="1"/>
          </p:cNvSpPr>
          <p:nvPr>
            <p:ph idx="1"/>
          </p:nvPr>
        </p:nvSpPr>
        <p:spPr>
          <a:xfrm>
            <a:off x="237808" y="1379319"/>
            <a:ext cx="6585023" cy="5141528"/>
          </a:xfrm>
        </p:spPr>
        <p:txBody>
          <a:bodyPr>
            <a:normAutofit/>
          </a:bodyPr>
          <a:lstStyle/>
          <a:p>
            <a:r>
              <a:rPr lang="en-GB" dirty="0"/>
              <a:t>National Institute for Health Research (NIHR) funding – research infrastructure</a:t>
            </a:r>
          </a:p>
          <a:p>
            <a:r>
              <a:rPr lang="en-GB" dirty="0"/>
              <a:t>develop regionally-based </a:t>
            </a:r>
            <a:r>
              <a:rPr lang="en-GB" b="1" dirty="0"/>
              <a:t>research partnerships </a:t>
            </a:r>
          </a:p>
          <a:p>
            <a:pPr lvl="1"/>
            <a:r>
              <a:rPr lang="en-GB" dirty="0"/>
              <a:t>between local providers of NHS services, local authorities, health and social care organisations, universities, other NIHR bodies.</a:t>
            </a:r>
          </a:p>
          <a:p>
            <a:r>
              <a:rPr lang="en-GB" dirty="0"/>
              <a:t>to improve health and social care for people, patients and service users through </a:t>
            </a:r>
            <a:r>
              <a:rPr lang="en-GB" b="1" dirty="0"/>
              <a:t>implementation of applied health and social care research into practice</a:t>
            </a:r>
          </a:p>
          <a:p>
            <a:endParaRPr lang="en-GB" dirty="0"/>
          </a:p>
        </p:txBody>
      </p:sp>
      <p:pic>
        <p:nvPicPr>
          <p:cNvPr id="2050" name="Picture 2" descr="https://www.nihr.ac.uk/images/explore-nihr/support/collaborating-in-applied-health-research/arcs-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220" y="906406"/>
            <a:ext cx="5648256" cy="567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79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9127-7B3C-4623-8B3A-C1460EB1ABEF}"/>
              </a:ext>
            </a:extLst>
          </p:cNvPr>
          <p:cNvSpPr>
            <a:spLocks noGrp="1"/>
          </p:cNvSpPr>
          <p:nvPr>
            <p:ph type="title"/>
          </p:nvPr>
        </p:nvSpPr>
        <p:spPr/>
        <p:txBody>
          <a:bodyPr/>
          <a:lstStyle/>
          <a:p>
            <a:r>
              <a:rPr lang="en-GB" dirty="0"/>
              <a:t>4. </a:t>
            </a:r>
            <a:r>
              <a:rPr lang="en-GB" dirty="0" err="1"/>
              <a:t>TexGov</a:t>
            </a:r>
            <a:endParaRPr lang="en-GB" dirty="0"/>
          </a:p>
        </p:txBody>
      </p:sp>
      <p:sp>
        <p:nvSpPr>
          <p:cNvPr id="3" name="Content Placeholder 2">
            <a:extLst>
              <a:ext uri="{FF2B5EF4-FFF2-40B4-BE49-F238E27FC236}">
                <a16:creationId xmlns:a16="http://schemas.microsoft.com/office/drawing/2014/main" id="{B83EDCF5-F21E-4BB3-978F-D2ADFB7E7FF9}"/>
              </a:ext>
            </a:extLst>
          </p:cNvPr>
          <p:cNvSpPr>
            <a:spLocks noGrp="1"/>
          </p:cNvSpPr>
          <p:nvPr>
            <p:ph idx="1"/>
          </p:nvPr>
        </p:nvSpPr>
        <p:spPr>
          <a:xfrm>
            <a:off x="365760" y="1438275"/>
            <a:ext cx="11430000" cy="4738688"/>
          </a:xfrm>
        </p:spPr>
        <p:txBody>
          <a:bodyPr/>
          <a:lstStyle/>
          <a:p>
            <a:r>
              <a:rPr lang="en-GB" b="1" dirty="0"/>
              <a:t>Development of Data Governance Standards for Using Clinical Free-Text Data in Health Research</a:t>
            </a:r>
          </a:p>
          <a:p>
            <a:pPr marL="342900" indent="-342900">
              <a:buFont typeface="Arial" panose="020B0604020202020204" pitchFamily="34" charset="0"/>
              <a:buChar char="•"/>
            </a:pPr>
            <a:r>
              <a:rPr lang="en-GB" dirty="0"/>
              <a:t>Outline data protection legislation and regulations relating to free text</a:t>
            </a:r>
          </a:p>
          <a:p>
            <a:pPr marL="342900" indent="-342900">
              <a:buFont typeface="Arial" panose="020B0604020202020204" pitchFamily="34" charset="0"/>
              <a:buChar char="•"/>
            </a:pPr>
            <a:r>
              <a:rPr lang="en-GB" dirty="0"/>
              <a:t>Rapid review of governance models used for free text in UK</a:t>
            </a:r>
          </a:p>
          <a:p>
            <a:pPr marL="342900" indent="-342900">
              <a:buFont typeface="Arial" panose="020B0604020202020204" pitchFamily="34" charset="0"/>
              <a:buChar char="•"/>
            </a:pPr>
            <a:r>
              <a:rPr lang="en-GB" dirty="0"/>
              <a:t>Engagement with public, and research community to explore barriers and solutions.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Public respondents generally positive about data being used.</a:t>
            </a:r>
          </a:p>
          <a:p>
            <a:pPr marL="342900" indent="-342900">
              <a:buFont typeface="Arial" panose="020B0604020202020204" pitchFamily="34" charset="0"/>
              <a:buChar char="•"/>
            </a:pPr>
            <a:r>
              <a:rPr lang="en-GB" dirty="0"/>
              <a:t>Opt-out mechanisms preferred but are not granular, not specific to free text. </a:t>
            </a:r>
          </a:p>
          <a:p>
            <a:pPr marL="342900" indent="-342900">
              <a:buFont typeface="Arial" panose="020B0604020202020204" pitchFamily="34" charset="0"/>
              <a:buChar char="•"/>
            </a:pPr>
            <a:r>
              <a:rPr lang="en-GB" dirty="0"/>
              <a:t>Importance of operating within existing frameworks for all data – free text not fundamentally different. </a:t>
            </a:r>
          </a:p>
          <a:p>
            <a:pPr marL="342900" indent="-342900">
              <a:buFont typeface="Arial" panose="020B0604020202020204" pitchFamily="34" charset="0"/>
              <a:buChar char="•"/>
            </a:pPr>
            <a:r>
              <a:rPr lang="en-GB" dirty="0"/>
              <a:t>Need to articulate the potential benefits of research using free text. </a:t>
            </a:r>
          </a:p>
        </p:txBody>
      </p:sp>
      <p:pic>
        <p:nvPicPr>
          <p:cNvPr id="4" name="Picture 3">
            <a:extLst>
              <a:ext uri="{FF2B5EF4-FFF2-40B4-BE49-F238E27FC236}">
                <a16:creationId xmlns:a16="http://schemas.microsoft.com/office/drawing/2014/main" id="{E0C3D869-C955-4934-81E0-DD9E745AB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3099" y="0"/>
            <a:ext cx="1798901" cy="1272287"/>
          </a:xfrm>
          <a:prstGeom prst="rect">
            <a:avLst/>
          </a:prstGeom>
        </p:spPr>
      </p:pic>
    </p:spTree>
    <p:extLst>
      <p:ext uri="{BB962C8B-B14F-4D97-AF65-F5344CB8AC3E}">
        <p14:creationId xmlns:p14="http://schemas.microsoft.com/office/powerpoint/2010/main" val="36238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3E5C-D6A5-4AFA-9BFB-E2E1CD6A19F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22246BC-81EB-45CA-B820-00F66A1D703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1A7D893-9C6F-4054-A70F-04E64CB6201F}"/>
              </a:ext>
            </a:extLst>
          </p:cNvPr>
          <p:cNvPicPr>
            <a:picLocks noChangeAspect="1"/>
          </p:cNvPicPr>
          <p:nvPr/>
        </p:nvPicPr>
        <p:blipFill rotWithShape="1">
          <a:blip r:embed="rId2"/>
          <a:srcRect r="2596"/>
          <a:stretch/>
        </p:blipFill>
        <p:spPr>
          <a:xfrm>
            <a:off x="0" y="0"/>
            <a:ext cx="12253752" cy="6818671"/>
          </a:xfrm>
          <a:prstGeom prst="rect">
            <a:avLst/>
          </a:prstGeom>
        </p:spPr>
      </p:pic>
    </p:spTree>
    <p:extLst>
      <p:ext uri="{BB962C8B-B14F-4D97-AF65-F5344CB8AC3E}">
        <p14:creationId xmlns:p14="http://schemas.microsoft.com/office/powerpoint/2010/main" val="51438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5305-31F9-4008-8252-FAF9308A184E}"/>
              </a:ext>
            </a:extLst>
          </p:cNvPr>
          <p:cNvSpPr>
            <a:spLocks noGrp="1"/>
          </p:cNvSpPr>
          <p:nvPr>
            <p:ph type="title"/>
          </p:nvPr>
        </p:nvSpPr>
        <p:spPr/>
        <p:txBody>
          <a:bodyPr/>
          <a:lstStyle/>
          <a:p>
            <a:r>
              <a:rPr lang="en-GB" dirty="0"/>
              <a:t>Recommendations</a:t>
            </a:r>
          </a:p>
        </p:txBody>
      </p:sp>
      <p:sp>
        <p:nvSpPr>
          <p:cNvPr id="3" name="Content Placeholder 2">
            <a:extLst>
              <a:ext uri="{FF2B5EF4-FFF2-40B4-BE49-F238E27FC236}">
                <a16:creationId xmlns:a16="http://schemas.microsoft.com/office/drawing/2014/main" id="{6E9DD607-0E1A-49A3-BEBD-1F84C7193DCD}"/>
              </a:ext>
            </a:extLst>
          </p:cNvPr>
          <p:cNvSpPr>
            <a:spLocks noGrp="1"/>
          </p:cNvSpPr>
          <p:nvPr>
            <p:ph idx="1"/>
          </p:nvPr>
        </p:nvSpPr>
        <p:spPr/>
        <p:txBody>
          <a:bodyPr/>
          <a:lstStyle/>
          <a:p>
            <a:pPr marL="342900" indent="-342900">
              <a:buFont typeface="Arial" panose="020B0604020202020204" pitchFamily="34" charset="0"/>
              <a:buChar char="•"/>
            </a:pPr>
            <a:r>
              <a:rPr lang="en-GB" dirty="0"/>
              <a:t>Clearer regulatory guidance based on type of data extraction and location of storage</a:t>
            </a:r>
          </a:p>
          <a:p>
            <a:pPr marL="342900" indent="-342900">
              <a:buFont typeface="Arial" panose="020B0604020202020204" pitchFamily="34" charset="0"/>
              <a:buChar char="•"/>
            </a:pPr>
            <a:r>
              <a:rPr lang="en-GB" dirty="0"/>
              <a:t>Better information for the public</a:t>
            </a:r>
          </a:p>
          <a:p>
            <a:pPr marL="342900" indent="-342900">
              <a:buFont typeface="Arial" panose="020B0604020202020204" pitchFamily="34" charset="0"/>
              <a:buChar char="•"/>
            </a:pPr>
            <a:r>
              <a:rPr lang="en-GB" dirty="0"/>
              <a:t>Use and results of free text data should be publicised to all stakeholders</a:t>
            </a:r>
          </a:p>
          <a:p>
            <a:pPr marL="342900" indent="-342900">
              <a:buFont typeface="Arial" panose="020B0604020202020204" pitchFamily="34" charset="0"/>
              <a:buChar char="•"/>
            </a:pPr>
            <a:r>
              <a:rPr lang="en-GB" dirty="0"/>
              <a:t>Further improvements in deidentification and information extraction NLP</a:t>
            </a:r>
          </a:p>
          <a:p>
            <a:pPr marL="342900" indent="-342900">
              <a:buFont typeface="Arial" panose="020B0604020202020204" pitchFamily="34" charset="0"/>
              <a:buChar char="•"/>
            </a:pPr>
            <a:r>
              <a:rPr lang="en-GB" dirty="0"/>
              <a:t>Identifier-redacted full text data should be treated as still potentially identifiable.</a:t>
            </a:r>
          </a:p>
          <a:p>
            <a:pPr marL="342900" indent="-342900">
              <a:buFont typeface="Arial" panose="020B0604020202020204" pitchFamily="34" charset="0"/>
              <a:buChar char="•"/>
            </a:pPr>
            <a:r>
              <a:rPr lang="en-GB" dirty="0"/>
              <a:t>Governance statements for use of free text to be published</a:t>
            </a:r>
          </a:p>
          <a:p>
            <a:pPr marL="342900" indent="-342900">
              <a:buFont typeface="Arial" panose="020B0604020202020204" pitchFamily="34" charset="0"/>
              <a:buChar char="•"/>
            </a:pPr>
            <a:r>
              <a:rPr lang="en-GB" dirty="0"/>
              <a:t>Consider creating a databank of donated/consented clinical free text. </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854550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C96C-CD9B-48F4-8026-06835818E442}"/>
              </a:ext>
            </a:extLst>
          </p:cNvPr>
          <p:cNvSpPr>
            <a:spLocks noGrp="1"/>
          </p:cNvSpPr>
          <p:nvPr>
            <p:ph type="title"/>
          </p:nvPr>
        </p:nvSpPr>
        <p:spPr/>
        <p:txBody>
          <a:bodyPr/>
          <a:lstStyle/>
          <a:p>
            <a:r>
              <a:rPr lang="en-GB" dirty="0"/>
              <a:t>5. Patient Benefits? </a:t>
            </a:r>
          </a:p>
        </p:txBody>
      </p:sp>
      <p:pic>
        <p:nvPicPr>
          <p:cNvPr id="4" name="Picture 3">
            <a:extLst>
              <a:ext uri="{FF2B5EF4-FFF2-40B4-BE49-F238E27FC236}">
                <a16:creationId xmlns:a16="http://schemas.microsoft.com/office/drawing/2014/main" id="{CE41E6A7-C99F-4210-A745-99DE739EF3DB}"/>
              </a:ext>
            </a:extLst>
          </p:cNvPr>
          <p:cNvPicPr>
            <a:picLocks noChangeAspect="1"/>
          </p:cNvPicPr>
          <p:nvPr/>
        </p:nvPicPr>
        <p:blipFill>
          <a:blip r:embed="rId2"/>
          <a:stretch>
            <a:fillRect/>
          </a:stretch>
        </p:blipFill>
        <p:spPr>
          <a:xfrm>
            <a:off x="3519459" y="1000125"/>
            <a:ext cx="8672542" cy="5857875"/>
          </a:xfrm>
          <a:prstGeom prst="rect">
            <a:avLst/>
          </a:prstGeom>
        </p:spPr>
      </p:pic>
      <p:sp>
        <p:nvSpPr>
          <p:cNvPr id="3" name="Content Placeholder 2">
            <a:extLst>
              <a:ext uri="{FF2B5EF4-FFF2-40B4-BE49-F238E27FC236}">
                <a16:creationId xmlns:a16="http://schemas.microsoft.com/office/drawing/2014/main" id="{81186CCA-0094-47AA-A5BE-252FCF271040}"/>
              </a:ext>
            </a:extLst>
          </p:cNvPr>
          <p:cNvSpPr>
            <a:spLocks noGrp="1"/>
          </p:cNvSpPr>
          <p:nvPr>
            <p:ph idx="1"/>
          </p:nvPr>
        </p:nvSpPr>
        <p:spPr>
          <a:xfrm>
            <a:off x="365760" y="1000126"/>
            <a:ext cx="3363092" cy="5258170"/>
          </a:xfrm>
        </p:spPr>
        <p:txBody>
          <a:bodyPr>
            <a:normAutofit lnSpcReduction="10000"/>
          </a:bodyPr>
          <a:lstStyle/>
          <a:p>
            <a:r>
              <a:rPr lang="en-GB" dirty="0"/>
              <a:t>Systematic review providing a summary and taxonomy of possible benefits to patients of research using free text:</a:t>
            </a:r>
          </a:p>
          <a:p>
            <a:pPr marL="342900" indent="-342900">
              <a:buFontTx/>
              <a:buChar char="-"/>
            </a:pPr>
            <a:r>
              <a:rPr lang="en-GB" b="1" dirty="0"/>
              <a:t>Quality or service improvement </a:t>
            </a:r>
          </a:p>
          <a:p>
            <a:pPr marL="342900" indent="-342900">
              <a:buFontTx/>
              <a:buChar char="-"/>
            </a:pPr>
            <a:r>
              <a:rPr lang="en-GB" b="1" dirty="0"/>
              <a:t>Exposure/outcome relationships</a:t>
            </a:r>
          </a:p>
          <a:p>
            <a:pPr marL="342900" indent="-342900">
              <a:buFontTx/>
              <a:buChar char="-"/>
            </a:pPr>
            <a:r>
              <a:rPr lang="en-GB" b="1" dirty="0"/>
              <a:t>Drug prescribing safety</a:t>
            </a:r>
          </a:p>
          <a:p>
            <a:pPr marL="342900" indent="-342900">
              <a:buFontTx/>
              <a:buChar char="-"/>
            </a:pPr>
            <a:r>
              <a:rPr lang="en-GB" b="1" dirty="0"/>
              <a:t>Clinical decision support</a:t>
            </a:r>
          </a:p>
          <a:p>
            <a:pPr marL="342900" indent="-342900">
              <a:buFontTx/>
              <a:buChar char="-"/>
            </a:pPr>
            <a:r>
              <a:rPr lang="en-GB" b="1" dirty="0"/>
              <a:t>Identification for clinical trials  </a:t>
            </a:r>
          </a:p>
        </p:txBody>
      </p:sp>
    </p:spTree>
    <p:extLst>
      <p:ext uri="{BB962C8B-B14F-4D97-AF65-F5344CB8AC3E}">
        <p14:creationId xmlns:p14="http://schemas.microsoft.com/office/powerpoint/2010/main" val="40951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2020E-F25C-436D-AB51-5A6681DAD3A9}"/>
              </a:ext>
            </a:extLst>
          </p:cNvPr>
          <p:cNvSpPr>
            <a:spLocks noGrp="1"/>
          </p:cNvSpPr>
          <p:nvPr>
            <p:ph type="title"/>
          </p:nvPr>
        </p:nvSpPr>
        <p:spPr/>
        <p:txBody>
          <a:bodyPr>
            <a:normAutofit fontScale="90000"/>
          </a:bodyPr>
          <a:lstStyle/>
          <a:p>
            <a:r>
              <a:rPr lang="en-GB" dirty="0"/>
              <a:t>6. Review of public engagement in UK data governance models</a:t>
            </a:r>
          </a:p>
        </p:txBody>
      </p:sp>
      <p:sp>
        <p:nvSpPr>
          <p:cNvPr id="3" name="Content Placeholder 2">
            <a:extLst>
              <a:ext uri="{FF2B5EF4-FFF2-40B4-BE49-F238E27FC236}">
                <a16:creationId xmlns:a16="http://schemas.microsoft.com/office/drawing/2014/main" id="{8D42145E-F80B-40DF-BE52-7B0C7042226C}"/>
              </a:ext>
            </a:extLst>
          </p:cNvPr>
          <p:cNvSpPr>
            <a:spLocks noGrp="1"/>
          </p:cNvSpPr>
          <p:nvPr>
            <p:ph idx="1"/>
          </p:nvPr>
        </p:nvSpPr>
        <p:spPr>
          <a:xfrm>
            <a:off x="365760" y="1840675"/>
            <a:ext cx="11430000" cy="4300662"/>
          </a:xfrm>
        </p:spPr>
        <p:txBody>
          <a:bodyPr/>
          <a:lstStyle/>
          <a:p>
            <a:r>
              <a:rPr lang="en-GB" dirty="0"/>
              <a:t>Reviewed 17 UK datasets hosting NHS patient data </a:t>
            </a:r>
          </a:p>
          <a:p>
            <a:r>
              <a:rPr lang="en-GB" dirty="0"/>
              <a:t>Reviewed 10 governance domains</a:t>
            </a:r>
          </a:p>
          <a:p>
            <a:r>
              <a:rPr lang="en-GB" dirty="0"/>
              <a:t>Looked especially at how the public were included in: </a:t>
            </a:r>
          </a:p>
          <a:p>
            <a:pPr marL="342900" indent="-342900">
              <a:buFontTx/>
              <a:buChar char="-"/>
            </a:pPr>
            <a:r>
              <a:rPr lang="en-GB" dirty="0"/>
              <a:t>Design and development of public facing materials, lay summaries etc </a:t>
            </a:r>
          </a:p>
          <a:p>
            <a:pPr marL="342900" indent="-342900">
              <a:buFontTx/>
              <a:buChar char="-"/>
            </a:pPr>
            <a:r>
              <a:rPr lang="en-GB" dirty="0"/>
              <a:t>Governance of datasets </a:t>
            </a:r>
          </a:p>
          <a:p>
            <a:pPr marL="342900" indent="-342900">
              <a:buFontTx/>
              <a:buChar char="-"/>
            </a:pPr>
            <a:r>
              <a:rPr lang="en-GB" dirty="0"/>
              <a:t>Oversight and ethics panels/committees </a:t>
            </a:r>
          </a:p>
          <a:p>
            <a:pPr marL="342900" indent="-342900">
              <a:buFontTx/>
              <a:buChar char="-"/>
            </a:pPr>
            <a:r>
              <a:rPr lang="en-GB" dirty="0"/>
              <a:t>Development of linkage protocols</a:t>
            </a:r>
          </a:p>
          <a:p>
            <a:pPr marL="342900" indent="-342900">
              <a:buFontTx/>
              <a:buChar char="-"/>
            </a:pPr>
            <a:r>
              <a:rPr lang="en-GB" dirty="0"/>
              <a:t>Consultation on study design, methodology, and  acceptability </a:t>
            </a:r>
          </a:p>
          <a:p>
            <a:pPr marL="342900" indent="-342900">
              <a:buFontTx/>
              <a:buChar char="-"/>
            </a:pPr>
            <a:r>
              <a:rPr lang="en-GB" dirty="0"/>
              <a:t>Test new ideas, questionnaires, provide feedback.</a:t>
            </a:r>
          </a:p>
        </p:txBody>
      </p:sp>
    </p:spTree>
    <p:extLst>
      <p:ext uri="{BB962C8B-B14F-4D97-AF65-F5344CB8AC3E}">
        <p14:creationId xmlns:p14="http://schemas.microsoft.com/office/powerpoint/2010/main" val="2333053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E998-E7DA-4A88-AC1E-B5C4C7F03130}"/>
              </a:ext>
            </a:extLst>
          </p:cNvPr>
          <p:cNvSpPr>
            <a:spLocks noGrp="1"/>
          </p:cNvSpPr>
          <p:nvPr>
            <p:ph type="title"/>
          </p:nvPr>
        </p:nvSpPr>
        <p:spPr/>
        <p:txBody>
          <a:bodyPr>
            <a:normAutofit fontScale="90000"/>
          </a:bodyPr>
          <a:lstStyle/>
          <a:p>
            <a:r>
              <a:rPr lang="en-GB" dirty="0"/>
              <a:t>Planned work: KSS Public Deliberative Discussion groups</a:t>
            </a:r>
          </a:p>
        </p:txBody>
      </p:sp>
      <p:sp>
        <p:nvSpPr>
          <p:cNvPr id="3" name="Content Placeholder 2">
            <a:extLst>
              <a:ext uri="{FF2B5EF4-FFF2-40B4-BE49-F238E27FC236}">
                <a16:creationId xmlns:a16="http://schemas.microsoft.com/office/drawing/2014/main" id="{59C8B093-5DA4-4127-8249-8F55F18CD25C}"/>
              </a:ext>
            </a:extLst>
          </p:cNvPr>
          <p:cNvSpPr>
            <a:spLocks noGrp="1"/>
          </p:cNvSpPr>
          <p:nvPr>
            <p:ph idx="1"/>
          </p:nvPr>
        </p:nvSpPr>
        <p:spPr>
          <a:xfrm>
            <a:off x="365759" y="1117600"/>
            <a:ext cx="10887259" cy="1137010"/>
          </a:xfrm>
        </p:spPr>
        <p:txBody>
          <a:bodyPr/>
          <a:lstStyle/>
          <a:p>
            <a:pPr marL="342900" indent="-342900">
              <a:buFont typeface="Arial" panose="020B0604020202020204" pitchFamily="34" charset="0"/>
              <a:buChar char="•"/>
            </a:pPr>
            <a:r>
              <a:rPr lang="en-GB" dirty="0"/>
              <a:t> Funding from </a:t>
            </a:r>
            <a:r>
              <a:rPr lang="en-GB" b="1" dirty="0"/>
              <a:t>NIHR “Unlocking Data to Inform Public Health Policy and Practice” </a:t>
            </a:r>
          </a:p>
          <a:p>
            <a:pPr marL="342900" indent="-342900">
              <a:buFont typeface="Arial" panose="020B0604020202020204" pitchFamily="34" charset="0"/>
              <a:buChar char="•"/>
            </a:pPr>
            <a:r>
              <a:rPr lang="en-GB" dirty="0"/>
              <a:t>£178K to spend in 9 months (!)</a:t>
            </a:r>
          </a:p>
        </p:txBody>
      </p:sp>
      <p:pic>
        <p:nvPicPr>
          <p:cNvPr id="1026" name="Picture 2" descr="LOOKING TO THE FUTURE | Dynamo For Intermediaries">
            <a:extLst>
              <a:ext uri="{FF2B5EF4-FFF2-40B4-BE49-F238E27FC236}">
                <a16:creationId xmlns:a16="http://schemas.microsoft.com/office/drawing/2014/main" id="{F0939EF7-7F50-40B2-A7DD-BF53F36088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42" r="17845"/>
          <a:stretch/>
        </p:blipFill>
        <p:spPr bwMode="auto">
          <a:xfrm>
            <a:off x="6417092" y="2878733"/>
            <a:ext cx="5558597" cy="3284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DD688C-0B6D-40A3-AB3D-BECD2ECC3689}"/>
              </a:ext>
            </a:extLst>
          </p:cNvPr>
          <p:cNvSpPr txBox="1"/>
          <p:nvPr/>
        </p:nvSpPr>
        <p:spPr>
          <a:xfrm>
            <a:off x="365758" y="1924699"/>
            <a:ext cx="6051333" cy="4154984"/>
          </a:xfrm>
          <a:prstGeom prst="rect">
            <a:avLst/>
          </a:prstGeom>
          <a:noFill/>
        </p:spPr>
        <p:txBody>
          <a:bodyPr wrap="square" rtlCol="0">
            <a:spAutoFit/>
          </a:bodyPr>
          <a:lstStyle/>
          <a:p>
            <a:r>
              <a:rPr lang="en-GB" sz="2400" dirty="0"/>
              <a:t>AIMS</a:t>
            </a:r>
          </a:p>
          <a:p>
            <a:r>
              <a:rPr lang="en-GB" sz="2400" dirty="0"/>
              <a:t>1) To understand public views around integrated dataset use,</a:t>
            </a:r>
          </a:p>
          <a:p>
            <a:r>
              <a:rPr lang="en-GB" sz="2400" dirty="0"/>
              <a:t>2) To inform ways of including the public in governance models regionally,</a:t>
            </a:r>
          </a:p>
          <a:p>
            <a:r>
              <a:rPr lang="en-GB" sz="2400" dirty="0"/>
              <a:t>3) To explore public involvement in prioritisation and decision making for the use of data,</a:t>
            </a:r>
          </a:p>
          <a:p>
            <a:r>
              <a:rPr lang="en-GB" sz="2400" dirty="0"/>
              <a:t>4) To advise on best practice for transparency and engagement with the public around data</a:t>
            </a:r>
          </a:p>
          <a:p>
            <a:r>
              <a:rPr lang="en-GB" sz="2400" dirty="0"/>
              <a:t>oversight and use.</a:t>
            </a:r>
            <a:endParaRPr lang="en-GB" sz="3200" dirty="0"/>
          </a:p>
        </p:txBody>
      </p:sp>
    </p:spTree>
    <p:extLst>
      <p:ext uri="{BB962C8B-B14F-4D97-AF65-F5344CB8AC3E}">
        <p14:creationId xmlns:p14="http://schemas.microsoft.com/office/powerpoint/2010/main" val="282702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0FF8-9A58-4982-B6C9-5BCDCE821A23}"/>
              </a:ext>
            </a:extLst>
          </p:cNvPr>
          <p:cNvSpPr>
            <a:spLocks noGrp="1"/>
          </p:cNvSpPr>
          <p:nvPr>
            <p:ph type="title"/>
          </p:nvPr>
        </p:nvSpPr>
        <p:spPr/>
        <p:txBody>
          <a:bodyPr/>
          <a:lstStyle/>
          <a:p>
            <a:r>
              <a:rPr lang="en-GB" dirty="0"/>
              <a:t>What do we want to ask? </a:t>
            </a:r>
          </a:p>
        </p:txBody>
      </p:sp>
      <p:sp>
        <p:nvSpPr>
          <p:cNvPr id="3" name="Content Placeholder 2">
            <a:extLst>
              <a:ext uri="{FF2B5EF4-FFF2-40B4-BE49-F238E27FC236}">
                <a16:creationId xmlns:a16="http://schemas.microsoft.com/office/drawing/2014/main" id="{B1CC1EC4-4FF6-42AE-B853-00A03D561710}"/>
              </a:ext>
            </a:extLst>
          </p:cNvPr>
          <p:cNvSpPr>
            <a:spLocks noGrp="1"/>
          </p:cNvSpPr>
          <p:nvPr>
            <p:ph idx="1"/>
          </p:nvPr>
        </p:nvSpPr>
        <p:spPr>
          <a:xfrm>
            <a:off x="365760" y="1579562"/>
            <a:ext cx="11430000" cy="4957763"/>
          </a:xfrm>
        </p:spPr>
        <p:txBody>
          <a:bodyPr/>
          <a:lstStyle/>
          <a:p>
            <a:pPr marL="457200" indent="-457200">
              <a:buFont typeface="+mj-lt"/>
              <a:buAutoNum type="arabicPeriod"/>
            </a:pPr>
            <a:r>
              <a:rPr lang="en-GB" dirty="0"/>
              <a:t>What are the advantages and benefits of using these data for research and commissioning for the public?</a:t>
            </a:r>
          </a:p>
          <a:p>
            <a:pPr marL="457200" indent="-457200">
              <a:buFont typeface="+mj-lt"/>
              <a:buAutoNum type="arabicPeriod"/>
            </a:pPr>
            <a:r>
              <a:rPr lang="en-GB" dirty="0"/>
              <a:t>What type of projects should be prioritised and by what mechanisms /processes should prioritisation happen?</a:t>
            </a:r>
          </a:p>
          <a:p>
            <a:pPr marL="457200" indent="-457200">
              <a:buFont typeface="+mj-lt"/>
              <a:buAutoNum type="arabicPeriod"/>
            </a:pPr>
            <a:r>
              <a:rPr lang="en-GB" dirty="0"/>
              <a:t>Are there any concerns around use of datasets from a public perspective? How could these be mitigated? </a:t>
            </a:r>
          </a:p>
          <a:p>
            <a:pPr marL="457200" indent="-457200">
              <a:buFont typeface="+mj-lt"/>
              <a:buAutoNum type="arabicPeriod"/>
            </a:pPr>
            <a:r>
              <a:rPr lang="en-GB" dirty="0"/>
              <a:t>How should the public be involved in the uses of these datasets?</a:t>
            </a:r>
          </a:p>
          <a:p>
            <a:pPr marL="457200" indent="-457200">
              <a:buFont typeface="+mj-lt"/>
              <a:buAutoNum type="arabicPeriod"/>
            </a:pPr>
            <a:r>
              <a:rPr lang="en-GB" dirty="0"/>
              <a:t>How should we best communicate the use of datasets such as these for transparency and inclusivity?</a:t>
            </a:r>
          </a:p>
          <a:p>
            <a:pPr marL="457200" indent="-457200">
              <a:buFont typeface="+mj-lt"/>
              <a:buAutoNum type="arabicPeriod"/>
            </a:pPr>
            <a:endParaRPr lang="en-GB" dirty="0"/>
          </a:p>
          <a:p>
            <a:r>
              <a:rPr lang="en-GB"/>
              <a:t>WHAT ELSE…?</a:t>
            </a:r>
            <a:endParaRPr lang="en-GB" dirty="0"/>
          </a:p>
        </p:txBody>
      </p:sp>
    </p:spTree>
    <p:extLst>
      <p:ext uri="{BB962C8B-B14F-4D97-AF65-F5344CB8AC3E}">
        <p14:creationId xmlns:p14="http://schemas.microsoft.com/office/powerpoint/2010/main" val="1676780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5BB64D-3D1F-44F6-B96F-50E93543D5DE}"/>
              </a:ext>
            </a:extLst>
          </p:cNvPr>
          <p:cNvSpPr>
            <a:spLocks noGrp="1"/>
          </p:cNvSpPr>
          <p:nvPr>
            <p:ph type="title"/>
          </p:nvPr>
        </p:nvSpPr>
        <p:spPr/>
        <p:txBody>
          <a:bodyPr/>
          <a:lstStyle/>
          <a:p>
            <a:endParaRPr lang="en-GB"/>
          </a:p>
        </p:txBody>
      </p:sp>
      <p:pic>
        <p:nvPicPr>
          <p:cNvPr id="1026" name="Picture 2" descr="Please Ask Us Any Questions You May Have About The - Any Questions Clipart  Transparent, HD Png Download , Transparent Png Image - PNGitem">
            <a:extLst>
              <a:ext uri="{FF2B5EF4-FFF2-40B4-BE49-F238E27FC236}">
                <a16:creationId xmlns:a16="http://schemas.microsoft.com/office/drawing/2014/main" id="{4062E935-CA9C-4FDD-9B07-BA773272A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0"/>
            <a:ext cx="7399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9019FF-7892-4552-B6AC-6B5FAC101C11}"/>
              </a:ext>
            </a:extLst>
          </p:cNvPr>
          <p:cNvSpPr txBox="1"/>
          <p:nvPr/>
        </p:nvSpPr>
        <p:spPr>
          <a:xfrm>
            <a:off x="9794875" y="6268065"/>
            <a:ext cx="3406878" cy="369332"/>
          </a:xfrm>
          <a:prstGeom prst="rect">
            <a:avLst/>
          </a:prstGeom>
          <a:noFill/>
        </p:spPr>
        <p:txBody>
          <a:bodyPr wrap="square" rtlCol="0">
            <a:spAutoFit/>
          </a:bodyPr>
          <a:lstStyle/>
          <a:p>
            <a:r>
              <a:rPr lang="en-GB" dirty="0"/>
              <a:t>e.m.ford@bsms.ac.uk</a:t>
            </a:r>
          </a:p>
        </p:txBody>
      </p:sp>
    </p:spTree>
    <p:extLst>
      <p:ext uri="{BB962C8B-B14F-4D97-AF65-F5344CB8AC3E}">
        <p14:creationId xmlns:p14="http://schemas.microsoft.com/office/powerpoint/2010/main" val="227262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811" y="741572"/>
            <a:ext cx="8799516" cy="893101"/>
          </a:xfrm>
        </p:spPr>
        <p:txBody>
          <a:bodyPr>
            <a:noAutofit/>
          </a:bodyPr>
          <a:lstStyle/>
          <a:p>
            <a:r>
              <a:rPr lang="en-GB" sz="4000" b="1" dirty="0"/>
              <a:t>Why an ARC in Kent, Surrey and Sussex?</a:t>
            </a:r>
            <a:br>
              <a:rPr lang="en-GB" sz="4000" dirty="0">
                <a:solidFill>
                  <a:srgbClr val="000099"/>
                </a:solidFill>
              </a:rPr>
            </a:br>
            <a:endParaRPr lang="en-GB" sz="4000" b="1" dirty="0">
              <a:solidFill>
                <a:srgbClr val="000099"/>
              </a:solidFill>
            </a:endParaRPr>
          </a:p>
        </p:txBody>
      </p:sp>
      <p:pic>
        <p:nvPicPr>
          <p:cNvPr id="4" name="Picture 3">
            <a:extLst>
              <a:ext uri="{FF2B5EF4-FFF2-40B4-BE49-F238E27FC236}">
                <a16:creationId xmlns:a16="http://schemas.microsoft.com/office/drawing/2014/main" id="{6869798D-2193-1D47-A8CB-F461484F454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535745" y="1449239"/>
            <a:ext cx="9144298" cy="5408761"/>
          </a:xfrm>
          <a:prstGeom prst="rect">
            <a:avLst/>
          </a:prstGeom>
        </p:spPr>
      </p:pic>
      <p:sp>
        <p:nvSpPr>
          <p:cNvPr id="3" name="Content Placeholder 2"/>
          <p:cNvSpPr>
            <a:spLocks noGrp="1"/>
          </p:cNvSpPr>
          <p:nvPr>
            <p:ph idx="1"/>
          </p:nvPr>
        </p:nvSpPr>
        <p:spPr>
          <a:xfrm>
            <a:off x="1763133" y="1732933"/>
            <a:ext cx="8689522" cy="5115463"/>
          </a:xfrm>
        </p:spPr>
        <p:txBody>
          <a:bodyPr>
            <a:normAutofit fontScale="62500" lnSpcReduction="20000"/>
          </a:bodyPr>
          <a:lstStyle/>
          <a:p>
            <a:pPr>
              <a:spcBef>
                <a:spcPts val="600"/>
              </a:spcBef>
            </a:pPr>
            <a:r>
              <a:rPr lang="en-GB" sz="2500" b="1" dirty="0">
                <a:solidFill>
                  <a:srgbClr val="FF0000"/>
                </a:solidFill>
              </a:rPr>
              <a:t>POPULATION GROWTH</a:t>
            </a:r>
          </a:p>
          <a:p>
            <a:pPr lvl="1">
              <a:spcBef>
                <a:spcPts val="600"/>
              </a:spcBef>
            </a:pPr>
            <a:r>
              <a:rPr lang="en-GB" sz="2100" b="1" dirty="0">
                <a:solidFill>
                  <a:srgbClr val="FF0000"/>
                </a:solidFill>
              </a:rPr>
              <a:t>Population of nearly 4.5 million expected to grow by 0.5 million over the next decade</a:t>
            </a:r>
          </a:p>
          <a:p>
            <a:pPr lvl="1">
              <a:spcBef>
                <a:spcPts val="600"/>
              </a:spcBef>
            </a:pPr>
            <a:r>
              <a:rPr lang="en-GB" sz="2100" b="1" dirty="0">
                <a:solidFill>
                  <a:srgbClr val="FF0000"/>
                </a:solidFill>
              </a:rPr>
              <a:t>Highest growth rate of people aged 65+ in England outside London</a:t>
            </a:r>
          </a:p>
          <a:p>
            <a:pPr>
              <a:spcBef>
                <a:spcPts val="600"/>
              </a:spcBef>
            </a:pPr>
            <a:r>
              <a:rPr lang="en-GB" sz="2500" b="1" dirty="0">
                <a:solidFill>
                  <a:srgbClr val="FF0000"/>
                </a:solidFill>
              </a:rPr>
              <a:t>HEALTH AND CARE CHALLENGES</a:t>
            </a:r>
          </a:p>
          <a:p>
            <a:pPr lvl="1">
              <a:spcBef>
                <a:spcPts val="600"/>
              </a:spcBef>
            </a:pPr>
            <a:r>
              <a:rPr lang="en-GB" sz="2100" b="1" dirty="0">
                <a:solidFill>
                  <a:srgbClr val="FF0000"/>
                </a:solidFill>
              </a:rPr>
              <a:t>High rates of hospital admissions for self-harm amongst young people</a:t>
            </a:r>
          </a:p>
          <a:p>
            <a:pPr lvl="1">
              <a:spcBef>
                <a:spcPts val="600"/>
              </a:spcBef>
            </a:pPr>
            <a:r>
              <a:rPr lang="en-GB" sz="2100" b="1" dirty="0">
                <a:solidFill>
                  <a:srgbClr val="FF0000"/>
                </a:solidFill>
              </a:rPr>
              <a:t>High levels of social deprivation in many coastal towns</a:t>
            </a:r>
          </a:p>
          <a:p>
            <a:pPr lvl="1">
              <a:spcBef>
                <a:spcPts val="600"/>
              </a:spcBef>
            </a:pPr>
            <a:r>
              <a:rPr lang="en-GB" sz="2100" b="1" dirty="0">
                <a:solidFill>
                  <a:srgbClr val="FF0000"/>
                </a:solidFill>
              </a:rPr>
              <a:t>Highest levels of people living with dementia in England</a:t>
            </a:r>
          </a:p>
          <a:p>
            <a:pPr>
              <a:spcBef>
                <a:spcPts val="600"/>
              </a:spcBef>
            </a:pPr>
            <a:r>
              <a:rPr lang="en-GB" sz="2500" b="1" dirty="0">
                <a:solidFill>
                  <a:srgbClr val="FF0000"/>
                </a:solidFill>
              </a:rPr>
              <a:t>WORKFORCE</a:t>
            </a:r>
          </a:p>
          <a:p>
            <a:pPr lvl="1">
              <a:spcBef>
                <a:spcPts val="600"/>
              </a:spcBef>
            </a:pPr>
            <a:r>
              <a:rPr lang="en-GB" b="1" dirty="0">
                <a:solidFill>
                  <a:srgbClr val="FF0000"/>
                </a:solidFill>
              </a:rPr>
              <a:t>Dispersed population in smaller towns and villages with  dispersed health and social care system</a:t>
            </a:r>
          </a:p>
          <a:p>
            <a:pPr lvl="1">
              <a:spcBef>
                <a:spcPts val="600"/>
              </a:spcBef>
            </a:pPr>
            <a:r>
              <a:rPr lang="en-GB" b="1" dirty="0">
                <a:solidFill>
                  <a:srgbClr val="FF0000"/>
                </a:solidFill>
              </a:rPr>
              <a:t>Major workforce and organisational sustainability problems</a:t>
            </a:r>
          </a:p>
          <a:p>
            <a:pPr lvl="1">
              <a:spcBef>
                <a:spcPts val="600"/>
              </a:spcBef>
            </a:pPr>
            <a:r>
              <a:rPr lang="en-GB" b="1" dirty="0">
                <a:solidFill>
                  <a:srgbClr val="FF0000"/>
                </a:solidFill>
              </a:rPr>
              <a:t>Kent South Coast CCG has 2</a:t>
            </a:r>
            <a:r>
              <a:rPr lang="en-GB" b="1" baseline="30000" dirty="0">
                <a:solidFill>
                  <a:srgbClr val="FF0000"/>
                </a:solidFill>
              </a:rPr>
              <a:t>nd</a:t>
            </a:r>
            <a:r>
              <a:rPr lang="en-GB" b="1" dirty="0">
                <a:solidFill>
                  <a:srgbClr val="FF0000"/>
                </a:solidFill>
              </a:rPr>
              <a:t> highest ratio of people aged 65+ per GP in England</a:t>
            </a:r>
          </a:p>
          <a:p>
            <a:pPr lvl="1">
              <a:spcBef>
                <a:spcPts val="600"/>
              </a:spcBef>
            </a:pPr>
            <a:endParaRPr lang="en-GB" sz="2100" b="1" dirty="0">
              <a:solidFill>
                <a:srgbClr val="FF0000"/>
              </a:solidFill>
            </a:endParaRPr>
          </a:p>
          <a:p>
            <a:pPr>
              <a:spcBef>
                <a:spcPts val="600"/>
              </a:spcBef>
            </a:pPr>
            <a:r>
              <a:rPr lang="en-GB" sz="2500" b="1" dirty="0">
                <a:solidFill>
                  <a:srgbClr val="0070C0"/>
                </a:solidFill>
              </a:rPr>
              <a:t>RESEARCH CAPACITY</a:t>
            </a:r>
          </a:p>
          <a:p>
            <a:pPr lvl="1">
              <a:spcBef>
                <a:spcPts val="600"/>
              </a:spcBef>
            </a:pPr>
            <a:r>
              <a:rPr lang="en-GB" b="1" dirty="0">
                <a:solidFill>
                  <a:srgbClr val="0070C0"/>
                </a:solidFill>
              </a:rPr>
              <a:t>Strong academic research base with some pockets of strong NHS research</a:t>
            </a:r>
          </a:p>
          <a:p>
            <a:pPr lvl="1">
              <a:spcBef>
                <a:spcPts val="600"/>
              </a:spcBef>
            </a:pPr>
            <a:r>
              <a:rPr lang="en-GB" b="1" dirty="0">
                <a:solidFill>
                  <a:srgbClr val="0070C0"/>
                </a:solidFill>
              </a:rPr>
              <a:t>Low level of high quality health and social care research across the region</a:t>
            </a:r>
          </a:p>
          <a:p>
            <a:pPr lvl="1">
              <a:spcBef>
                <a:spcPts val="600"/>
              </a:spcBef>
            </a:pPr>
            <a:r>
              <a:rPr lang="en-GB" b="1" dirty="0">
                <a:solidFill>
                  <a:srgbClr val="0070C0"/>
                </a:solidFill>
              </a:rPr>
              <a:t>Only one NIHR Senior Investigator in SE region</a:t>
            </a:r>
          </a:p>
          <a:p>
            <a:pPr>
              <a:spcBef>
                <a:spcPts val="600"/>
              </a:spcBef>
            </a:pPr>
            <a:r>
              <a:rPr lang="en-GB" sz="2500" b="1" dirty="0">
                <a:solidFill>
                  <a:srgbClr val="0070C0"/>
                </a:solidFill>
              </a:rPr>
              <a:t>RESEARCH ACTIVITY</a:t>
            </a:r>
          </a:p>
          <a:p>
            <a:pPr lvl="1">
              <a:spcBef>
                <a:spcPts val="600"/>
              </a:spcBef>
            </a:pPr>
            <a:r>
              <a:rPr lang="en-GB" b="1" dirty="0">
                <a:solidFill>
                  <a:srgbClr val="0070C0"/>
                </a:solidFill>
              </a:rPr>
              <a:t>NHS organisations have 7.2% of CRN registered studies in England</a:t>
            </a:r>
          </a:p>
          <a:p>
            <a:pPr lvl="1">
              <a:spcBef>
                <a:spcPts val="600"/>
              </a:spcBef>
            </a:pPr>
            <a:r>
              <a:rPr lang="en-GB" b="1" dirty="0">
                <a:solidFill>
                  <a:srgbClr val="0070C0"/>
                </a:solidFill>
              </a:rPr>
              <a:t>However low number of NIHR bids compared to other regions</a:t>
            </a:r>
          </a:p>
          <a:p>
            <a:pPr>
              <a:spcBef>
                <a:spcPts val="600"/>
              </a:spcBef>
            </a:pPr>
            <a:r>
              <a:rPr lang="en-GB" sz="2500" b="1" dirty="0">
                <a:solidFill>
                  <a:srgbClr val="0070C0"/>
                </a:solidFill>
              </a:rPr>
              <a:t>RESEARCH INVESTMENT</a:t>
            </a:r>
          </a:p>
          <a:p>
            <a:pPr lvl="1">
              <a:spcBef>
                <a:spcPts val="600"/>
              </a:spcBef>
            </a:pPr>
            <a:r>
              <a:rPr lang="en-GB" b="1" dirty="0">
                <a:solidFill>
                  <a:srgbClr val="0070C0"/>
                </a:solidFill>
              </a:rPr>
              <a:t>Problem of funding to support research infrastructure in region</a:t>
            </a:r>
          </a:p>
          <a:p>
            <a:endParaRPr lang="en-GB" sz="1725" dirty="0">
              <a:solidFill>
                <a:srgbClr val="0070C0"/>
              </a:solidFill>
            </a:endParaRPr>
          </a:p>
        </p:txBody>
      </p:sp>
      <p:sp>
        <p:nvSpPr>
          <p:cNvPr id="7" name="Title 1"/>
          <p:cNvSpPr txBox="1">
            <a:spLocks/>
          </p:cNvSpPr>
          <p:nvPr/>
        </p:nvSpPr>
        <p:spPr>
          <a:xfrm>
            <a:off x="1612724" y="996557"/>
            <a:ext cx="8799516" cy="893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b="1" dirty="0">
                <a:solidFill>
                  <a:prstClr val="black"/>
                </a:solidFill>
                <a:latin typeface="Calibri Light" panose="020F0302020204030204"/>
              </a:rPr>
              <a:t>Our strategy and aims based on a scoping of local need:</a:t>
            </a:r>
            <a:endParaRPr lang="en-GB" sz="3000" b="1" dirty="0">
              <a:solidFill>
                <a:srgbClr val="000099"/>
              </a:solidFill>
              <a:latin typeface="Calibri Light" panose="020F0302020204030204"/>
            </a:endParaRPr>
          </a:p>
        </p:txBody>
      </p:sp>
      <p:pic>
        <p:nvPicPr>
          <p:cNvPr id="8" name="Picture 7"/>
          <p:cNvPicPr>
            <a:picLocks noChangeAspect="1"/>
          </p:cNvPicPr>
          <p:nvPr/>
        </p:nvPicPr>
        <p:blipFill>
          <a:blip r:embed="rId3"/>
          <a:stretch>
            <a:fillRect/>
          </a:stretch>
        </p:blipFill>
        <p:spPr>
          <a:xfrm>
            <a:off x="6600322" y="9604"/>
            <a:ext cx="4067977" cy="712810"/>
          </a:xfrm>
          <a:prstGeom prst="rect">
            <a:avLst/>
          </a:prstGeom>
        </p:spPr>
      </p:pic>
    </p:spTree>
    <p:extLst>
      <p:ext uri="{BB962C8B-B14F-4D97-AF65-F5344CB8AC3E}">
        <p14:creationId xmlns:p14="http://schemas.microsoft.com/office/powerpoint/2010/main" val="142477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9" end="1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8">
            <a:extLst>
              <a:ext uri="{FF2B5EF4-FFF2-40B4-BE49-F238E27FC236}">
                <a16:creationId xmlns:a16="http://schemas.microsoft.com/office/drawing/2014/main" id="{DA0BDF65-BC80-495E-8111-F62755AC1D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9238" y="4764"/>
            <a:ext cx="4068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a:extLst>
              <a:ext uri="{FF2B5EF4-FFF2-40B4-BE49-F238E27FC236}">
                <a16:creationId xmlns:a16="http://schemas.microsoft.com/office/drawing/2014/main" id="{24271BC2-B8C7-404B-9C6E-89DF349172CB}"/>
              </a:ext>
            </a:extLst>
          </p:cNvPr>
          <p:cNvSpPr>
            <a:spLocks noGrp="1"/>
          </p:cNvSpPr>
          <p:nvPr>
            <p:ph type="title"/>
          </p:nvPr>
        </p:nvSpPr>
        <p:spPr>
          <a:xfrm>
            <a:off x="3786189" y="238126"/>
            <a:ext cx="7989887" cy="1084263"/>
          </a:xfrm>
        </p:spPr>
        <p:txBody>
          <a:bodyPr/>
          <a:lstStyle/>
          <a:p>
            <a:pPr eaLnBrk="1" hangingPunct="1"/>
            <a:r>
              <a:rPr lang="en-GB" altLang="en-US" sz="4000" b="1"/>
              <a:t>Core ARC KSS activities</a:t>
            </a:r>
          </a:p>
        </p:txBody>
      </p:sp>
      <p:sp>
        <p:nvSpPr>
          <p:cNvPr id="8197" name="Content Placeholder 2">
            <a:extLst>
              <a:ext uri="{FF2B5EF4-FFF2-40B4-BE49-F238E27FC236}">
                <a16:creationId xmlns:a16="http://schemas.microsoft.com/office/drawing/2014/main" id="{521E7ED7-A8B9-40C1-8A9F-BDCBA6BEA72B}"/>
              </a:ext>
            </a:extLst>
          </p:cNvPr>
          <p:cNvSpPr>
            <a:spLocks noGrp="1" noChangeArrowheads="1"/>
          </p:cNvSpPr>
          <p:nvPr>
            <p:ph idx="1"/>
          </p:nvPr>
        </p:nvSpPr>
        <p:spPr>
          <a:xfrm>
            <a:off x="3786189" y="1881093"/>
            <a:ext cx="6713537" cy="1128538"/>
          </a:xfrm>
        </p:spPr>
        <p:txBody>
          <a:bodyPr>
            <a:normAutofit fontScale="85000" lnSpcReduction="10000"/>
          </a:bodyPr>
          <a:lstStyle/>
          <a:p>
            <a:pPr marL="0" indent="0">
              <a:buNone/>
            </a:pPr>
            <a:r>
              <a:rPr lang="en-GB" altLang="en-US" sz="2600" b="1" dirty="0">
                <a:solidFill>
                  <a:prstClr val="black"/>
                </a:solidFill>
                <a:latin typeface="Calibri" panose="020F0502020204030204" pitchFamily="34" charset="0"/>
              </a:rPr>
              <a:t>Capacity building in health and social care research</a:t>
            </a:r>
          </a:p>
          <a:p>
            <a:pPr lvl="1">
              <a:lnSpc>
                <a:spcPct val="100000"/>
              </a:lnSpc>
              <a:spcBef>
                <a:spcPct val="0"/>
              </a:spcBef>
            </a:pPr>
            <a:r>
              <a:rPr lang="en-US" altLang="en-US" sz="1900" dirty="0"/>
              <a:t>Build and grow a sustainable research workforce - clinical and academic environments – ARC KSS academy</a:t>
            </a:r>
          </a:p>
          <a:p>
            <a:pPr lvl="1">
              <a:lnSpc>
                <a:spcPct val="100000"/>
              </a:lnSpc>
              <a:spcBef>
                <a:spcPct val="0"/>
              </a:spcBef>
            </a:pPr>
            <a:r>
              <a:rPr lang="en-US" altLang="en-US" sz="1900" dirty="0"/>
              <a:t>Transforming research capacity through learning and </a:t>
            </a:r>
            <a:r>
              <a:rPr lang="en-GB" altLang="en-US" sz="1900" dirty="0"/>
              <a:t>development</a:t>
            </a:r>
          </a:p>
          <a:p>
            <a:pPr lvl="1" eaLnBrk="1" hangingPunct="1">
              <a:lnSpc>
                <a:spcPct val="100000"/>
              </a:lnSpc>
              <a:spcBef>
                <a:spcPct val="0"/>
              </a:spcBef>
            </a:pPr>
            <a:endParaRPr lang="en-US" altLang="en-US" sz="1400" dirty="0"/>
          </a:p>
          <a:p>
            <a:pPr marL="0" indent="0">
              <a:buNone/>
            </a:pPr>
            <a:endParaRPr lang="en-GB" altLang="en-US" sz="1100" dirty="0"/>
          </a:p>
          <a:p>
            <a:pPr marL="0" indent="0">
              <a:buNone/>
            </a:pPr>
            <a:endParaRPr lang="en-GB" altLang="en-US" sz="2600" dirty="0"/>
          </a:p>
        </p:txBody>
      </p:sp>
      <p:sp>
        <p:nvSpPr>
          <p:cNvPr id="8198" name="TextBox 3">
            <a:extLst>
              <a:ext uri="{FF2B5EF4-FFF2-40B4-BE49-F238E27FC236}">
                <a16:creationId xmlns:a16="http://schemas.microsoft.com/office/drawing/2014/main" id="{83C9C093-692E-443B-97EB-D214D1022820}"/>
              </a:ext>
            </a:extLst>
          </p:cNvPr>
          <p:cNvSpPr txBox="1">
            <a:spLocks noChangeArrowheads="1"/>
          </p:cNvSpPr>
          <p:nvPr/>
        </p:nvSpPr>
        <p:spPr bwMode="auto">
          <a:xfrm>
            <a:off x="298938" y="1045164"/>
            <a:ext cx="11477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r>
              <a:rPr lang="en-GB" altLang="en-US" dirty="0">
                <a:solidFill>
                  <a:prstClr val="black"/>
                </a:solidFill>
              </a:rPr>
              <a:t>Collaboration and support for applied research to enable </a:t>
            </a:r>
            <a:r>
              <a:rPr lang="en-US" altLang="en-US" b="1" dirty="0">
                <a:solidFill>
                  <a:prstClr val="black"/>
                </a:solidFill>
              </a:rPr>
              <a:t>evidence into practice and transformation of service delivery, that will benefit patients, the community and the NHS and Social Care.</a:t>
            </a:r>
          </a:p>
        </p:txBody>
      </p:sp>
      <p:sp>
        <p:nvSpPr>
          <p:cNvPr id="8199" name="TextBox 10">
            <a:extLst>
              <a:ext uri="{FF2B5EF4-FFF2-40B4-BE49-F238E27FC236}">
                <a16:creationId xmlns:a16="http://schemas.microsoft.com/office/drawing/2014/main" id="{3F5A6A48-A2DB-4810-B8BD-45EBED243D58}"/>
              </a:ext>
            </a:extLst>
          </p:cNvPr>
          <p:cNvSpPr txBox="1">
            <a:spLocks noChangeArrowheads="1"/>
          </p:cNvSpPr>
          <p:nvPr/>
        </p:nvSpPr>
        <p:spPr bwMode="auto">
          <a:xfrm>
            <a:off x="3786189" y="3069779"/>
            <a:ext cx="688181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spcBef>
                <a:spcPts val="1000"/>
              </a:spcBef>
            </a:pPr>
            <a:r>
              <a:rPr lang="en-GB" altLang="en-US" sz="2200" b="1" dirty="0">
                <a:solidFill>
                  <a:prstClr val="black"/>
                </a:solidFill>
              </a:rPr>
              <a:t>Applied Health/Social Care Research</a:t>
            </a:r>
          </a:p>
          <a:p>
            <a:pPr lvl="1" defTabSz="457200">
              <a:buFont typeface="Arial" panose="020B0604020202020204" pitchFamily="34" charset="0"/>
              <a:buChar char="•"/>
            </a:pPr>
            <a:r>
              <a:rPr lang="en-GB" altLang="en-US" sz="1600" dirty="0">
                <a:solidFill>
                  <a:prstClr val="black"/>
                </a:solidFill>
                <a:latin typeface="Calibri" panose="020F0502020204030204"/>
              </a:rPr>
              <a:t>Research themes and national themes – research and implementation</a:t>
            </a:r>
          </a:p>
          <a:p>
            <a:pPr lvl="1" defTabSz="457200">
              <a:buFont typeface="Arial" panose="020B0604020202020204" pitchFamily="34" charset="0"/>
              <a:buChar char="•"/>
            </a:pPr>
            <a:r>
              <a:rPr lang="en-GB" altLang="en-US" sz="1600" dirty="0">
                <a:solidFill>
                  <a:prstClr val="black"/>
                </a:solidFill>
                <a:latin typeface="Calibri" panose="020F0502020204030204"/>
              </a:rPr>
              <a:t>Increase the research funding and outputs of impact in the region</a:t>
            </a:r>
          </a:p>
          <a:p>
            <a:pPr lvl="1" defTabSz="457200">
              <a:buFont typeface="Arial" panose="020B0604020202020204" pitchFamily="34" charset="0"/>
              <a:buChar char="•"/>
            </a:pPr>
            <a:endParaRPr lang="en-GB" altLang="en-US" sz="1400" dirty="0">
              <a:solidFill>
                <a:prstClr val="black"/>
              </a:solidFill>
            </a:endParaRPr>
          </a:p>
        </p:txBody>
      </p:sp>
      <p:sp>
        <p:nvSpPr>
          <p:cNvPr id="8200" name="TextBox 12">
            <a:extLst>
              <a:ext uri="{FF2B5EF4-FFF2-40B4-BE49-F238E27FC236}">
                <a16:creationId xmlns:a16="http://schemas.microsoft.com/office/drawing/2014/main" id="{8485A63E-B8D9-44EB-9957-FAB0BED465FE}"/>
              </a:ext>
            </a:extLst>
          </p:cNvPr>
          <p:cNvSpPr txBox="1">
            <a:spLocks noChangeArrowheads="1"/>
          </p:cNvSpPr>
          <p:nvPr/>
        </p:nvSpPr>
        <p:spPr bwMode="auto">
          <a:xfrm>
            <a:off x="3800476" y="5472580"/>
            <a:ext cx="68675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5397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spcBef>
                <a:spcPts val="1000"/>
              </a:spcBef>
            </a:pPr>
            <a:r>
              <a:rPr lang="en-GB" altLang="en-US" sz="2400" b="1" dirty="0">
                <a:solidFill>
                  <a:prstClr val="black"/>
                </a:solidFill>
              </a:rPr>
              <a:t>Implementation of research into practice</a:t>
            </a:r>
          </a:p>
          <a:p>
            <a:pPr lvl="1" defTabSz="457200">
              <a:buFont typeface="Arial" panose="020B0604020202020204" pitchFamily="34" charset="0"/>
              <a:buChar char="•"/>
            </a:pPr>
            <a:r>
              <a:rPr lang="en-US" altLang="en-US" sz="1600" dirty="0">
                <a:solidFill>
                  <a:prstClr val="black"/>
                </a:solidFill>
                <a:latin typeface="Calibri" panose="020F0502020204030204"/>
              </a:rPr>
              <a:t>Communities of Practice: “spread and adoption” of evidence into practice</a:t>
            </a:r>
          </a:p>
          <a:p>
            <a:pPr lvl="1" defTabSz="457200">
              <a:buFont typeface="Arial" panose="020B0604020202020204" pitchFamily="34" charset="0"/>
              <a:buChar char="•"/>
            </a:pPr>
            <a:r>
              <a:rPr lang="en-US" altLang="en-US" sz="1600" dirty="0">
                <a:solidFill>
                  <a:prstClr val="black"/>
                </a:solidFill>
                <a:latin typeface="Calibri" panose="020F0502020204030204"/>
              </a:rPr>
              <a:t>Measuring progress: dissemination of knowledge including within STPs.</a:t>
            </a:r>
            <a:endParaRPr lang="en-GB" altLang="en-US" sz="1600" dirty="0">
              <a:solidFill>
                <a:prstClr val="black"/>
              </a:solidFill>
              <a:latin typeface="Calibri" panose="020F0502020204030204"/>
            </a:endParaRPr>
          </a:p>
        </p:txBody>
      </p:sp>
      <p:sp>
        <p:nvSpPr>
          <p:cNvPr id="8201" name="TextBox 13">
            <a:extLst>
              <a:ext uri="{FF2B5EF4-FFF2-40B4-BE49-F238E27FC236}">
                <a16:creationId xmlns:a16="http://schemas.microsoft.com/office/drawing/2014/main" id="{6B57580D-D8BC-4FE1-86B6-D9089FF1B441}"/>
              </a:ext>
            </a:extLst>
          </p:cNvPr>
          <p:cNvSpPr txBox="1">
            <a:spLocks noChangeArrowheads="1"/>
          </p:cNvSpPr>
          <p:nvPr/>
        </p:nvSpPr>
        <p:spPr bwMode="auto">
          <a:xfrm>
            <a:off x="3819527" y="4184111"/>
            <a:ext cx="677297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spcBef>
                <a:spcPts val="1000"/>
              </a:spcBef>
            </a:pPr>
            <a:r>
              <a:rPr lang="en-GB" altLang="en-US" sz="2200" b="1" dirty="0">
                <a:solidFill>
                  <a:prstClr val="black"/>
                </a:solidFill>
              </a:rPr>
              <a:t>Engaging and involving local communities, patients and the wider public</a:t>
            </a:r>
          </a:p>
          <a:p>
            <a:pPr lvl="1" defTabSz="457200">
              <a:buFont typeface="Arial" panose="020B0604020202020204" pitchFamily="34" charset="0"/>
              <a:buChar char="•"/>
            </a:pPr>
            <a:r>
              <a:rPr lang="en-US" altLang="en-US" sz="1600" dirty="0" err="1">
                <a:solidFill>
                  <a:prstClr val="black"/>
                </a:solidFill>
                <a:latin typeface="Calibri" panose="020F0502020204030204"/>
              </a:rPr>
              <a:t>Catalysing</a:t>
            </a:r>
            <a:r>
              <a:rPr lang="en-US" altLang="en-US" sz="1600" dirty="0">
                <a:solidFill>
                  <a:prstClr val="black"/>
                </a:solidFill>
                <a:latin typeface="Calibri" panose="020F0502020204030204"/>
              </a:rPr>
              <a:t> co-production and co-design at the heart of ARC KSS activity</a:t>
            </a:r>
            <a:endParaRPr lang="en-GB" altLang="en-US" sz="1600" dirty="0">
              <a:solidFill>
                <a:prstClr val="black"/>
              </a:solidFill>
              <a:latin typeface="Calibri" panose="020F0502020204030204"/>
            </a:endParaRPr>
          </a:p>
          <a:p>
            <a:pPr lvl="1" defTabSz="457200">
              <a:buFont typeface="Arial" panose="020B0604020202020204" pitchFamily="34" charset="0"/>
              <a:buChar char="•"/>
            </a:pPr>
            <a:endParaRPr lang="en-GB" altLang="en-US" sz="1400" dirty="0">
              <a:solidFill>
                <a:prstClr val="black"/>
              </a:solidFill>
            </a:endParaRPr>
          </a:p>
        </p:txBody>
      </p:sp>
      <p:pic>
        <p:nvPicPr>
          <p:cNvPr id="8202" name="Picture 18">
            <a:extLst>
              <a:ext uri="{FF2B5EF4-FFF2-40B4-BE49-F238E27FC236}">
                <a16:creationId xmlns:a16="http://schemas.microsoft.com/office/drawing/2014/main" id="{097C0CCF-3B93-4F83-A6F3-CEC239A3A5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27" y="2992438"/>
            <a:ext cx="159543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9">
            <a:extLst>
              <a:ext uri="{FF2B5EF4-FFF2-40B4-BE49-F238E27FC236}">
                <a16:creationId xmlns:a16="http://schemas.microsoft.com/office/drawing/2014/main" id="{923534FB-8CBF-4EA5-963E-2C0D2696FE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3614" y="5435602"/>
            <a:ext cx="1585913"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0">
            <a:extLst>
              <a:ext uri="{FF2B5EF4-FFF2-40B4-BE49-F238E27FC236}">
                <a16:creationId xmlns:a16="http://schemas.microsoft.com/office/drawing/2014/main" id="{A667174B-B764-434A-82E9-7D8EF3151A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6627" y="1835152"/>
            <a:ext cx="15954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3">
            <a:extLst>
              <a:ext uri="{FF2B5EF4-FFF2-40B4-BE49-F238E27FC236}">
                <a16:creationId xmlns:a16="http://schemas.microsoft.com/office/drawing/2014/main" id="{56576427-2C92-45C1-A7AD-05D354DF86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1076" y="4165601"/>
            <a:ext cx="154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a:extLst>
              <a:ext uri="{FF2B5EF4-FFF2-40B4-BE49-F238E27FC236}">
                <a16:creationId xmlns:a16="http://schemas.microsoft.com/office/drawing/2014/main" id="{9BE5DF11-502C-42F6-A90D-D766B8C9FF93}"/>
              </a:ext>
            </a:extLst>
          </p:cNvPr>
          <p:cNvSpPr>
            <a:spLocks noGrp="1" noChangeArrowheads="1"/>
          </p:cNvSpPr>
          <p:nvPr>
            <p:ph type="sldNum" sz="quarter" idx="12"/>
          </p:nvPr>
        </p:nvSpPr>
        <p:spPr bwMode="auto">
          <a:xfrm>
            <a:off x="7981950" y="61277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fld id="{F28C53CA-A1C6-4E0B-8101-69276819842A}" type="slidenum">
              <a:rPr lang="en-US" altLang="en-US">
                <a:solidFill>
                  <a:srgbClr val="898989"/>
                </a:solidFill>
              </a:rPr>
              <a:pPr defTabSz="457200"/>
              <a:t>5</a:t>
            </a:fld>
            <a:endParaRPr lang="en-US" altLang="en-US">
              <a:solidFill>
                <a:srgbClr val="898989"/>
              </a:solidFill>
            </a:endParaRPr>
          </a:p>
        </p:txBody>
      </p:sp>
      <p:pic>
        <p:nvPicPr>
          <p:cNvPr id="7171" name="Picture 8">
            <a:extLst>
              <a:ext uri="{FF2B5EF4-FFF2-40B4-BE49-F238E27FC236}">
                <a16:creationId xmlns:a16="http://schemas.microsoft.com/office/drawing/2014/main" id="{8337BC2E-0A3A-401A-89D8-C2801008B5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9238" y="4764"/>
            <a:ext cx="4068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1">
            <a:extLst>
              <a:ext uri="{FF2B5EF4-FFF2-40B4-BE49-F238E27FC236}">
                <a16:creationId xmlns:a16="http://schemas.microsoft.com/office/drawing/2014/main" id="{B5B340F6-BB58-4B50-8AA4-36FD3A0077ED}"/>
              </a:ext>
            </a:extLst>
          </p:cNvPr>
          <p:cNvSpPr>
            <a:spLocks noGrp="1"/>
          </p:cNvSpPr>
          <p:nvPr>
            <p:ph type="title"/>
          </p:nvPr>
        </p:nvSpPr>
        <p:spPr>
          <a:xfrm>
            <a:off x="3786189" y="238126"/>
            <a:ext cx="7989887" cy="1084263"/>
          </a:xfrm>
        </p:spPr>
        <p:txBody>
          <a:bodyPr/>
          <a:lstStyle/>
          <a:p>
            <a:pPr eaLnBrk="1" hangingPunct="1"/>
            <a:r>
              <a:rPr lang="en-GB" altLang="en-US" sz="4000" b="1"/>
              <a:t>Core ARC KSS activities</a:t>
            </a:r>
          </a:p>
        </p:txBody>
      </p:sp>
      <p:sp>
        <p:nvSpPr>
          <p:cNvPr id="7173" name="Content Placeholder 2">
            <a:extLst>
              <a:ext uri="{FF2B5EF4-FFF2-40B4-BE49-F238E27FC236}">
                <a16:creationId xmlns:a16="http://schemas.microsoft.com/office/drawing/2014/main" id="{10DB3A2C-883F-4D4A-9116-8700534249D4}"/>
              </a:ext>
            </a:extLst>
          </p:cNvPr>
          <p:cNvSpPr>
            <a:spLocks noGrp="1" noChangeArrowheads="1"/>
          </p:cNvSpPr>
          <p:nvPr>
            <p:ph idx="1"/>
          </p:nvPr>
        </p:nvSpPr>
        <p:spPr>
          <a:xfrm>
            <a:off x="3938589" y="1547814"/>
            <a:ext cx="6580187" cy="1654175"/>
          </a:xfrm>
        </p:spPr>
        <p:txBody>
          <a:bodyPr/>
          <a:lstStyle/>
          <a:p>
            <a:pPr marL="0" indent="0">
              <a:buNone/>
            </a:pPr>
            <a:r>
              <a:rPr lang="en-GB" altLang="en-US" sz="2200" b="1"/>
              <a:t>Capacity building in health and social care research</a:t>
            </a:r>
          </a:p>
          <a:p>
            <a:pPr lvl="1" eaLnBrk="1" hangingPunct="1">
              <a:lnSpc>
                <a:spcPct val="100000"/>
              </a:lnSpc>
              <a:spcBef>
                <a:spcPct val="0"/>
              </a:spcBef>
            </a:pPr>
            <a:r>
              <a:rPr lang="en-US" altLang="en-US" sz="1400"/>
              <a:t>build and grow a sustainable research workforce with expertise in clinical   and academic environments – ARC KSS academy</a:t>
            </a:r>
          </a:p>
          <a:p>
            <a:pPr lvl="1" eaLnBrk="1" hangingPunct="1">
              <a:lnSpc>
                <a:spcPct val="100000"/>
              </a:lnSpc>
              <a:spcBef>
                <a:spcPct val="0"/>
              </a:spcBef>
            </a:pPr>
            <a:r>
              <a:rPr lang="en-US" altLang="en-US" sz="1400"/>
              <a:t>evidence into practice and transformation of service delivery, that will benefit patients, the community and the NHS and Social Care.</a:t>
            </a:r>
          </a:p>
          <a:p>
            <a:pPr lvl="1" eaLnBrk="1" hangingPunct="1"/>
            <a:endParaRPr lang="en-GB" altLang="en-US" sz="1400"/>
          </a:p>
          <a:p>
            <a:pPr marL="0" indent="0">
              <a:buNone/>
            </a:pPr>
            <a:endParaRPr lang="en-GB" altLang="en-US" sz="1100"/>
          </a:p>
          <a:p>
            <a:pPr marL="0" indent="0">
              <a:buNone/>
            </a:pPr>
            <a:endParaRPr lang="en-GB" altLang="en-US" sz="2600"/>
          </a:p>
        </p:txBody>
      </p:sp>
      <p:sp>
        <p:nvSpPr>
          <p:cNvPr id="7174" name="TextBox 3">
            <a:extLst>
              <a:ext uri="{FF2B5EF4-FFF2-40B4-BE49-F238E27FC236}">
                <a16:creationId xmlns:a16="http://schemas.microsoft.com/office/drawing/2014/main" id="{7146DFC4-2036-4CDD-93A4-11D54B210340}"/>
              </a:ext>
            </a:extLst>
          </p:cNvPr>
          <p:cNvSpPr txBox="1">
            <a:spLocks noChangeArrowheads="1"/>
          </p:cNvSpPr>
          <p:nvPr/>
        </p:nvSpPr>
        <p:spPr bwMode="auto">
          <a:xfrm>
            <a:off x="1958976" y="992189"/>
            <a:ext cx="863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r>
              <a:rPr lang="en-GB" altLang="en-US" b="1">
                <a:solidFill>
                  <a:prstClr val="black"/>
                </a:solidFill>
              </a:rPr>
              <a:t>Co-ordination, facilitation, management and support for applied research across the region to enable:</a:t>
            </a:r>
          </a:p>
          <a:p>
            <a:pPr defTabSz="457200"/>
            <a:endParaRPr lang="en-GB" altLang="en-US" b="1">
              <a:solidFill>
                <a:prstClr val="black"/>
              </a:solidFill>
            </a:endParaRPr>
          </a:p>
        </p:txBody>
      </p:sp>
      <p:sp>
        <p:nvSpPr>
          <p:cNvPr id="7175" name="TextBox 10">
            <a:extLst>
              <a:ext uri="{FF2B5EF4-FFF2-40B4-BE49-F238E27FC236}">
                <a16:creationId xmlns:a16="http://schemas.microsoft.com/office/drawing/2014/main" id="{29633AC2-FE98-4373-BDA9-34FB324E2247}"/>
              </a:ext>
            </a:extLst>
          </p:cNvPr>
          <p:cNvSpPr txBox="1">
            <a:spLocks noChangeArrowheads="1"/>
          </p:cNvSpPr>
          <p:nvPr/>
        </p:nvSpPr>
        <p:spPr bwMode="auto">
          <a:xfrm>
            <a:off x="3938589" y="2781301"/>
            <a:ext cx="64611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spcBef>
                <a:spcPts val="1000"/>
              </a:spcBef>
            </a:pPr>
            <a:r>
              <a:rPr lang="en-GB" altLang="en-US" sz="2200" b="1">
                <a:solidFill>
                  <a:prstClr val="black"/>
                </a:solidFill>
              </a:rPr>
              <a:t>Applied Health/Social Care Research</a:t>
            </a:r>
          </a:p>
          <a:p>
            <a:pPr lvl="1" defTabSz="457200">
              <a:buFont typeface="Arial" panose="020B0604020202020204" pitchFamily="34" charset="0"/>
              <a:buChar char="•"/>
            </a:pPr>
            <a:r>
              <a:rPr lang="en-GB" altLang="en-US" sz="1400">
                <a:solidFill>
                  <a:prstClr val="black"/>
                </a:solidFill>
              </a:rPr>
              <a:t>Develop core research themes and projects</a:t>
            </a:r>
          </a:p>
          <a:p>
            <a:pPr lvl="1" defTabSz="457200">
              <a:buFont typeface="Arial" panose="020B0604020202020204" pitchFamily="34" charset="0"/>
              <a:buChar char="•"/>
            </a:pPr>
            <a:r>
              <a:rPr lang="en-GB" altLang="en-US" sz="1400">
                <a:solidFill>
                  <a:prstClr val="black"/>
                </a:solidFill>
              </a:rPr>
              <a:t>Develop national theme in social care</a:t>
            </a:r>
          </a:p>
          <a:p>
            <a:pPr lvl="1" defTabSz="457200">
              <a:buFont typeface="Arial" panose="020B0604020202020204" pitchFamily="34" charset="0"/>
              <a:buChar char="•"/>
            </a:pPr>
            <a:r>
              <a:rPr lang="en-GB" altLang="en-US" sz="1400">
                <a:solidFill>
                  <a:prstClr val="black"/>
                </a:solidFill>
              </a:rPr>
              <a:t>Increase the research funding and outputs of impact in the region</a:t>
            </a:r>
          </a:p>
          <a:p>
            <a:pPr lvl="1" defTabSz="457200">
              <a:buFont typeface="Arial" panose="020B0604020202020204" pitchFamily="34" charset="0"/>
              <a:buChar char="•"/>
            </a:pPr>
            <a:endParaRPr lang="en-GB" altLang="en-US" sz="1400">
              <a:solidFill>
                <a:prstClr val="black"/>
              </a:solidFill>
            </a:endParaRPr>
          </a:p>
        </p:txBody>
      </p:sp>
      <p:sp>
        <p:nvSpPr>
          <p:cNvPr id="7176" name="TextBox 12">
            <a:extLst>
              <a:ext uri="{FF2B5EF4-FFF2-40B4-BE49-F238E27FC236}">
                <a16:creationId xmlns:a16="http://schemas.microsoft.com/office/drawing/2014/main" id="{30AC745E-A6B1-441C-A595-635E479386C8}"/>
              </a:ext>
            </a:extLst>
          </p:cNvPr>
          <p:cNvSpPr txBox="1">
            <a:spLocks noChangeArrowheads="1"/>
          </p:cNvSpPr>
          <p:nvPr/>
        </p:nvSpPr>
        <p:spPr bwMode="auto">
          <a:xfrm>
            <a:off x="3938589" y="5029200"/>
            <a:ext cx="64611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5397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spcBef>
                <a:spcPts val="1000"/>
              </a:spcBef>
            </a:pPr>
            <a:r>
              <a:rPr lang="en-GB" altLang="en-US" sz="2400" b="1">
                <a:solidFill>
                  <a:prstClr val="black"/>
                </a:solidFill>
              </a:rPr>
              <a:t>Implementation of research into practice</a:t>
            </a:r>
          </a:p>
          <a:p>
            <a:pPr lvl="1" defTabSz="457200">
              <a:buFont typeface="Arial" panose="020B0604020202020204" pitchFamily="34" charset="0"/>
              <a:buChar char="•"/>
            </a:pPr>
            <a:r>
              <a:rPr lang="en-US" altLang="en-US" sz="1400">
                <a:solidFill>
                  <a:prstClr val="black"/>
                </a:solidFill>
              </a:rPr>
              <a:t>Catalysing co-design: co-production at the heart of ARC KSS activity</a:t>
            </a:r>
            <a:endParaRPr lang="en-GB" altLang="en-US" sz="1400">
              <a:solidFill>
                <a:prstClr val="black"/>
              </a:solidFill>
            </a:endParaRPr>
          </a:p>
          <a:p>
            <a:pPr lvl="1" defTabSz="457200">
              <a:buFont typeface="Arial" panose="020B0604020202020204" pitchFamily="34" charset="0"/>
              <a:buChar char="•"/>
            </a:pPr>
            <a:r>
              <a:rPr lang="en-US" altLang="en-US" sz="1400">
                <a:solidFill>
                  <a:prstClr val="black"/>
                </a:solidFill>
              </a:rPr>
              <a:t>Communities of Practice: “spread and adoption” of evidence into practice</a:t>
            </a:r>
          </a:p>
          <a:p>
            <a:pPr lvl="1" defTabSz="457200">
              <a:buFont typeface="Arial" panose="020B0604020202020204" pitchFamily="34" charset="0"/>
              <a:buChar char="•"/>
            </a:pPr>
            <a:r>
              <a:rPr lang="en-US" altLang="en-US" sz="1400">
                <a:solidFill>
                  <a:prstClr val="black"/>
                </a:solidFill>
              </a:rPr>
              <a:t>Developing change capability: Transforming research capacity through learning and </a:t>
            </a:r>
            <a:r>
              <a:rPr lang="en-GB" altLang="en-US" sz="1400">
                <a:solidFill>
                  <a:prstClr val="black"/>
                </a:solidFill>
              </a:rPr>
              <a:t>development</a:t>
            </a:r>
          </a:p>
          <a:p>
            <a:pPr lvl="1" defTabSz="457200">
              <a:buFont typeface="Arial" panose="020B0604020202020204" pitchFamily="34" charset="0"/>
              <a:buChar char="•"/>
            </a:pPr>
            <a:r>
              <a:rPr lang="en-US" altLang="en-US" sz="1400">
                <a:solidFill>
                  <a:prstClr val="black"/>
                </a:solidFill>
              </a:rPr>
              <a:t>Measuring progress: dissemination of knowledge including within STPs.</a:t>
            </a:r>
            <a:endParaRPr lang="en-GB" altLang="en-US" sz="1400">
              <a:solidFill>
                <a:prstClr val="black"/>
              </a:solidFill>
            </a:endParaRPr>
          </a:p>
        </p:txBody>
      </p:sp>
      <p:sp>
        <p:nvSpPr>
          <p:cNvPr id="7177" name="TextBox 13">
            <a:extLst>
              <a:ext uri="{FF2B5EF4-FFF2-40B4-BE49-F238E27FC236}">
                <a16:creationId xmlns:a16="http://schemas.microsoft.com/office/drawing/2014/main" id="{A045B5B4-E0D5-4512-A0CD-F3C1B8336EE1}"/>
              </a:ext>
            </a:extLst>
          </p:cNvPr>
          <p:cNvSpPr txBox="1">
            <a:spLocks noChangeArrowheads="1"/>
          </p:cNvSpPr>
          <p:nvPr/>
        </p:nvSpPr>
        <p:spPr bwMode="auto">
          <a:xfrm>
            <a:off x="3938589" y="3865563"/>
            <a:ext cx="646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spcBef>
                <a:spcPts val="1000"/>
              </a:spcBef>
            </a:pPr>
            <a:r>
              <a:rPr lang="en-GB" altLang="en-US" sz="2200" b="1">
                <a:solidFill>
                  <a:prstClr val="black"/>
                </a:solidFill>
              </a:rPr>
              <a:t>Engaging and involving local communities, patients and the wider public</a:t>
            </a:r>
          </a:p>
          <a:p>
            <a:pPr lvl="1" defTabSz="457200">
              <a:buFont typeface="Arial" panose="020B0604020202020204" pitchFamily="34" charset="0"/>
              <a:buChar char="•"/>
            </a:pPr>
            <a:r>
              <a:rPr lang="en-GB" altLang="en-US" sz="1400">
                <a:solidFill>
                  <a:prstClr val="black"/>
                </a:solidFill>
              </a:rPr>
              <a:t>Wide range of NHS, university, public sector and charity partners</a:t>
            </a:r>
          </a:p>
          <a:p>
            <a:pPr lvl="1" defTabSz="457200">
              <a:buFont typeface="Arial" panose="020B0604020202020204" pitchFamily="34" charset="0"/>
              <a:buChar char="•"/>
            </a:pPr>
            <a:r>
              <a:rPr lang="en-GB" altLang="en-US" sz="1400">
                <a:solidFill>
                  <a:prstClr val="black"/>
                </a:solidFill>
              </a:rPr>
              <a:t>Co-production of research</a:t>
            </a:r>
          </a:p>
        </p:txBody>
      </p:sp>
      <p:pic>
        <p:nvPicPr>
          <p:cNvPr id="7178" name="Picture 18">
            <a:extLst>
              <a:ext uri="{FF2B5EF4-FFF2-40B4-BE49-F238E27FC236}">
                <a16:creationId xmlns:a16="http://schemas.microsoft.com/office/drawing/2014/main" id="{ABF4D72C-F33D-4F96-9A50-FA9B321877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7264" y="2774950"/>
            <a:ext cx="159543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9">
            <a:extLst>
              <a:ext uri="{FF2B5EF4-FFF2-40B4-BE49-F238E27FC236}">
                <a16:creationId xmlns:a16="http://schemas.microsoft.com/office/drawing/2014/main" id="{9399841E-7558-43F0-9405-1EC3B575E4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4251" y="5218114"/>
            <a:ext cx="1585913"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0">
            <a:extLst>
              <a:ext uri="{FF2B5EF4-FFF2-40B4-BE49-F238E27FC236}">
                <a16:creationId xmlns:a16="http://schemas.microsoft.com/office/drawing/2014/main" id="{0208939A-B646-46E1-AADE-9E41E9FA7B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7264" y="1617664"/>
            <a:ext cx="15954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3">
            <a:extLst>
              <a:ext uri="{FF2B5EF4-FFF2-40B4-BE49-F238E27FC236}">
                <a16:creationId xmlns:a16="http://schemas.microsoft.com/office/drawing/2014/main" id="{8466C697-FBA5-463D-8CE7-A3334D494E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1713" y="3948113"/>
            <a:ext cx="154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349BC065-F02F-4AA8-B8C1-926C5D73F1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1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8">
            <a:extLst>
              <a:ext uri="{FF2B5EF4-FFF2-40B4-BE49-F238E27FC236}">
                <a16:creationId xmlns:a16="http://schemas.microsoft.com/office/drawing/2014/main" id="{DA0BDF65-BC80-495E-8111-F62755AC1D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9238" y="4764"/>
            <a:ext cx="4068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a:extLst>
              <a:ext uri="{FF2B5EF4-FFF2-40B4-BE49-F238E27FC236}">
                <a16:creationId xmlns:a16="http://schemas.microsoft.com/office/drawing/2014/main" id="{24271BC2-B8C7-404B-9C6E-89DF349172CB}"/>
              </a:ext>
            </a:extLst>
          </p:cNvPr>
          <p:cNvSpPr>
            <a:spLocks noGrp="1"/>
          </p:cNvSpPr>
          <p:nvPr>
            <p:ph type="title"/>
          </p:nvPr>
        </p:nvSpPr>
        <p:spPr>
          <a:xfrm>
            <a:off x="415924" y="339226"/>
            <a:ext cx="11360152" cy="1084263"/>
          </a:xfrm>
        </p:spPr>
        <p:txBody>
          <a:bodyPr>
            <a:normAutofit/>
          </a:bodyPr>
          <a:lstStyle/>
          <a:p>
            <a:pPr algn="ctr" eaLnBrk="1" hangingPunct="1"/>
            <a:r>
              <a:rPr lang="en-GB" altLang="en-US" sz="4000" b="1" dirty="0"/>
              <a:t>Supporting the use of data to inform care</a:t>
            </a:r>
          </a:p>
        </p:txBody>
      </p:sp>
      <p:sp>
        <p:nvSpPr>
          <p:cNvPr id="8197" name="Content Placeholder 2">
            <a:extLst>
              <a:ext uri="{FF2B5EF4-FFF2-40B4-BE49-F238E27FC236}">
                <a16:creationId xmlns:a16="http://schemas.microsoft.com/office/drawing/2014/main" id="{521E7ED7-A8B9-40C1-8A9F-BDCBA6BEA72B}"/>
              </a:ext>
            </a:extLst>
          </p:cNvPr>
          <p:cNvSpPr>
            <a:spLocks noGrp="1" noChangeArrowheads="1"/>
          </p:cNvSpPr>
          <p:nvPr>
            <p:ph idx="1"/>
          </p:nvPr>
        </p:nvSpPr>
        <p:spPr>
          <a:xfrm>
            <a:off x="2594340" y="2260903"/>
            <a:ext cx="8328026" cy="4723219"/>
          </a:xfrm>
        </p:spPr>
        <p:txBody>
          <a:bodyPr>
            <a:normAutofit/>
          </a:bodyPr>
          <a:lstStyle/>
          <a:p>
            <a:r>
              <a:rPr lang="en-GB" sz="1800" dirty="0">
                <a:effectLst/>
                <a:latin typeface="Calibri" panose="020F0502020204030204" pitchFamily="34" charset="0"/>
                <a:ea typeface="Calibri" panose="020F0502020204030204" pitchFamily="34" charset="0"/>
              </a:rPr>
              <a:t>Form a </a:t>
            </a:r>
            <a:r>
              <a:rPr lang="en-GB" sz="1800" dirty="0">
                <a:latin typeface="Calibri" panose="020F0502020204030204" pitchFamily="34" charset="0"/>
                <a:ea typeface="Calibri" panose="020F0502020204030204" pitchFamily="34" charset="0"/>
              </a:rPr>
              <a:t>working community - challenges, barriers and solutions for understanding complex datasets, developing skills and methods.  </a:t>
            </a:r>
            <a:endParaRPr lang="en-GB" sz="1800" dirty="0">
              <a:effectLst/>
              <a:latin typeface="Calibri" panose="020F0502020204030204" pitchFamily="34" charset="0"/>
              <a:ea typeface="Calibri" panose="020F0502020204030204" pitchFamily="34" charset="0"/>
            </a:endParaRPr>
          </a:p>
          <a:p>
            <a:pPr lvl="1"/>
            <a:r>
              <a:rPr lang="en-GB" sz="1600" dirty="0">
                <a:effectLst/>
                <a:latin typeface="Calibri" panose="020F0502020204030204" pitchFamily="34" charset="0"/>
                <a:ea typeface="Calibri" panose="020F0502020204030204" pitchFamily="34" charset="0"/>
              </a:rPr>
              <a:t>data scientists at universities</a:t>
            </a:r>
          </a:p>
          <a:p>
            <a:pPr lvl="1"/>
            <a:r>
              <a:rPr lang="en-GB" sz="1600" dirty="0">
                <a:effectLst/>
                <a:latin typeface="Calibri" panose="020F0502020204030204" pitchFamily="34" charset="0"/>
                <a:ea typeface="Calibri" panose="020F0502020204030204" pitchFamily="34" charset="0"/>
              </a:rPr>
              <a:t>Local Authority Public Health teams</a:t>
            </a:r>
          </a:p>
          <a:p>
            <a:pPr lvl="1"/>
            <a:r>
              <a:rPr lang="en-GB" sz="1600" dirty="0">
                <a:effectLst/>
                <a:latin typeface="Calibri" panose="020F0502020204030204" pitchFamily="34" charset="0"/>
                <a:ea typeface="Calibri" panose="020F0502020204030204" pitchFamily="34" charset="0"/>
              </a:rPr>
              <a:t>teams who run or have skills </a:t>
            </a:r>
            <a:r>
              <a:rPr lang="en-GB" sz="1600" dirty="0">
                <a:latin typeface="Calibri" panose="020F0502020204030204" pitchFamily="34" charset="0"/>
                <a:ea typeface="Calibri" panose="020F0502020204030204" pitchFamily="34" charset="0"/>
              </a:rPr>
              <a:t>in </a:t>
            </a:r>
            <a:r>
              <a:rPr lang="en-GB" sz="1600" dirty="0">
                <a:effectLst/>
                <a:latin typeface="Calibri" panose="020F0502020204030204" pitchFamily="34" charset="0"/>
                <a:ea typeface="Calibri" panose="020F0502020204030204" pitchFamily="34" charset="0"/>
              </a:rPr>
              <a:t>linked datasets</a:t>
            </a:r>
          </a:p>
          <a:p>
            <a:pPr lvl="1"/>
            <a:r>
              <a:rPr lang="en-GB" sz="1600" dirty="0">
                <a:effectLst/>
                <a:latin typeface="Calibri" panose="020F0502020204030204" pitchFamily="34" charset="0"/>
                <a:ea typeface="Calibri" panose="020F0502020204030204" pitchFamily="34" charset="0"/>
              </a:rPr>
              <a:t>public representatives</a:t>
            </a:r>
          </a:p>
          <a:p>
            <a:r>
              <a:rPr lang="en-GB" sz="1800" dirty="0">
                <a:effectLst/>
                <a:latin typeface="Calibri" panose="020F0502020204030204" pitchFamily="34" charset="0"/>
                <a:ea typeface="Calibri" panose="020F0502020204030204" pitchFamily="34" charset="0"/>
              </a:rPr>
              <a:t>Funding for 6-months for 2 Public Health analysts in Kent and Sussex to be actively supported and trained by university data scientists to work on problems focused on:</a:t>
            </a:r>
          </a:p>
          <a:p>
            <a:pPr lvl="1"/>
            <a:r>
              <a:rPr lang="en-GB" sz="1600" dirty="0">
                <a:effectLst/>
                <a:latin typeface="Calibri" panose="020F0502020204030204" pitchFamily="34" charset="0"/>
                <a:ea typeface="Calibri" panose="020F0502020204030204" pitchFamily="34" charset="0"/>
              </a:rPr>
              <a:t>linking complex sources of data together (Kent)</a:t>
            </a:r>
          </a:p>
          <a:p>
            <a:pPr lvl="1"/>
            <a:r>
              <a:rPr lang="en-GB" sz="1600" dirty="0">
                <a:effectLst/>
                <a:latin typeface="Calibri" panose="020F0502020204030204" pitchFamily="34" charset="0"/>
                <a:ea typeface="Calibri" panose="020F0502020204030204" pitchFamily="34" charset="0"/>
              </a:rPr>
              <a:t>using linked health and care data to identify earlier opportunities to keep people well and independent for longer (Sussex).  </a:t>
            </a:r>
          </a:p>
          <a:p>
            <a:r>
              <a:rPr lang="en-GB" sz="1800" dirty="0">
                <a:effectLst/>
                <a:latin typeface="Calibri" panose="020F0502020204030204" pitchFamily="34" charset="0"/>
                <a:ea typeface="Calibri" panose="020F0502020204030204" pitchFamily="34" charset="0"/>
              </a:rPr>
              <a:t>Hold discussion groups with members of the public to understand more about their views around the use of health data and other forms of data that might be linked by ICS</a:t>
            </a:r>
          </a:p>
          <a:p>
            <a:pPr lvl="1"/>
            <a:r>
              <a:rPr lang="en-GB" sz="1600" dirty="0">
                <a:effectLst/>
                <a:latin typeface="Calibri" panose="020F0502020204030204" pitchFamily="34" charset="0"/>
                <a:ea typeface="Calibri" panose="020F0502020204030204" pitchFamily="34" charset="0"/>
              </a:rPr>
              <a:t>advise ICS plans for including the public in decision-making around data access and priorities for data projects, and how to be clear and trustworthy about data use.</a:t>
            </a:r>
          </a:p>
          <a:p>
            <a:pPr lvl="1" eaLnBrk="1" hangingPunct="1">
              <a:lnSpc>
                <a:spcPct val="100000"/>
              </a:lnSpc>
              <a:spcBef>
                <a:spcPct val="0"/>
              </a:spcBef>
            </a:pPr>
            <a:endParaRPr lang="en-US" altLang="en-US" sz="1400" dirty="0"/>
          </a:p>
          <a:p>
            <a:pPr marL="0" indent="0">
              <a:buNone/>
            </a:pPr>
            <a:endParaRPr lang="en-GB" altLang="en-US" sz="1100" dirty="0"/>
          </a:p>
          <a:p>
            <a:pPr marL="0" indent="0">
              <a:buNone/>
            </a:pPr>
            <a:endParaRPr lang="en-GB" altLang="en-US" sz="2600" dirty="0"/>
          </a:p>
        </p:txBody>
      </p:sp>
      <p:sp>
        <p:nvSpPr>
          <p:cNvPr id="8198" name="TextBox 3">
            <a:extLst>
              <a:ext uri="{FF2B5EF4-FFF2-40B4-BE49-F238E27FC236}">
                <a16:creationId xmlns:a16="http://schemas.microsoft.com/office/drawing/2014/main" id="{83C9C093-692E-443B-97EB-D214D1022820}"/>
              </a:ext>
            </a:extLst>
          </p:cNvPr>
          <p:cNvSpPr txBox="1">
            <a:spLocks noChangeArrowheads="1"/>
          </p:cNvSpPr>
          <p:nvPr/>
        </p:nvSpPr>
        <p:spPr bwMode="auto">
          <a:xfrm>
            <a:off x="298938" y="1148472"/>
            <a:ext cx="114771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r>
              <a:rPr lang="en-GB" altLang="en-US" sz="2000" dirty="0">
                <a:solidFill>
                  <a:prstClr val="black"/>
                </a:solidFill>
              </a:rPr>
              <a:t>ARC KSS is keen to support </a:t>
            </a:r>
            <a:r>
              <a:rPr lang="en-GB" altLang="en-US" sz="2000" b="1" dirty="0">
                <a:solidFill>
                  <a:prstClr val="black"/>
                </a:solidFill>
              </a:rPr>
              <a:t>the use of data to inform care through evaluation and research </a:t>
            </a:r>
            <a:r>
              <a:rPr lang="en-GB" altLang="en-US" sz="2000" dirty="0">
                <a:solidFill>
                  <a:prstClr val="black"/>
                </a:solidFill>
              </a:rPr>
              <a:t>– working collaboratively to address local and regional issues</a:t>
            </a:r>
            <a:endParaRPr lang="en-US" altLang="en-US" sz="2000" dirty="0">
              <a:solidFill>
                <a:prstClr val="black"/>
              </a:solidFill>
            </a:endParaRPr>
          </a:p>
        </p:txBody>
      </p:sp>
      <p:pic>
        <p:nvPicPr>
          <p:cNvPr id="8202" name="Picture 18">
            <a:extLst>
              <a:ext uri="{FF2B5EF4-FFF2-40B4-BE49-F238E27FC236}">
                <a16:creationId xmlns:a16="http://schemas.microsoft.com/office/drawing/2014/main" id="{097C0CCF-3B93-4F83-A6F3-CEC239A3A5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4" y="3009631"/>
            <a:ext cx="159543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9">
            <a:extLst>
              <a:ext uri="{FF2B5EF4-FFF2-40B4-BE49-F238E27FC236}">
                <a16:creationId xmlns:a16="http://schemas.microsoft.com/office/drawing/2014/main" id="{923534FB-8CBF-4EA5-963E-2C0D2696FE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48" y="5472425"/>
            <a:ext cx="1585913"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0">
            <a:extLst>
              <a:ext uri="{FF2B5EF4-FFF2-40B4-BE49-F238E27FC236}">
                <a16:creationId xmlns:a16="http://schemas.microsoft.com/office/drawing/2014/main" id="{A667174B-B764-434A-82E9-7D8EF3151A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924" y="1844116"/>
            <a:ext cx="15954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3">
            <a:extLst>
              <a:ext uri="{FF2B5EF4-FFF2-40B4-BE49-F238E27FC236}">
                <a16:creationId xmlns:a16="http://schemas.microsoft.com/office/drawing/2014/main" id="{56576427-2C92-45C1-A7AD-05D354DF86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4" y="4206897"/>
            <a:ext cx="154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a:extLst>
              <a:ext uri="{FF2B5EF4-FFF2-40B4-BE49-F238E27FC236}">
                <a16:creationId xmlns:a16="http://schemas.microsoft.com/office/drawing/2014/main" id="{E5649405-BD8A-4D71-8DD4-D71674E71B13}"/>
              </a:ext>
            </a:extLst>
          </p:cNvPr>
          <p:cNvSpPr txBox="1">
            <a:spLocks noChangeArrowheads="1"/>
          </p:cNvSpPr>
          <p:nvPr/>
        </p:nvSpPr>
        <p:spPr bwMode="auto">
          <a:xfrm>
            <a:off x="2128347" y="1846643"/>
            <a:ext cx="99698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200"/>
            <a:r>
              <a:rPr lang="en-GB" altLang="en-US" sz="2000" dirty="0">
                <a:solidFill>
                  <a:prstClr val="black"/>
                </a:solidFill>
              </a:rPr>
              <a:t>Recently been funded by NIHR to conduct a project to ‘unlock data for public health research’</a:t>
            </a:r>
            <a:endParaRPr lang="en-US" altLang="en-US" sz="2000" dirty="0">
              <a:solidFill>
                <a:prstClr val="black"/>
              </a:solidFill>
            </a:endParaRPr>
          </a:p>
        </p:txBody>
      </p:sp>
    </p:spTree>
    <p:extLst>
      <p:ext uri="{BB962C8B-B14F-4D97-AF65-F5344CB8AC3E}">
        <p14:creationId xmlns:p14="http://schemas.microsoft.com/office/powerpoint/2010/main" val="46760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DAF6-7515-4A61-AC8B-A86623519878}"/>
              </a:ext>
            </a:extLst>
          </p:cNvPr>
          <p:cNvSpPr>
            <a:spLocks noGrp="1"/>
          </p:cNvSpPr>
          <p:nvPr>
            <p:ph type="ctrTitle"/>
          </p:nvPr>
        </p:nvSpPr>
        <p:spPr>
          <a:xfrm>
            <a:off x="2309750" y="1041400"/>
            <a:ext cx="7572499" cy="2387600"/>
          </a:xfrm>
        </p:spPr>
        <p:txBody>
          <a:bodyPr>
            <a:normAutofit fontScale="90000"/>
          </a:bodyPr>
          <a:lstStyle/>
          <a:p>
            <a:r>
              <a:rPr lang="en-GB" dirty="0"/>
              <a:t>Public engagement around integrated datasets: </a:t>
            </a:r>
            <a:br>
              <a:rPr lang="en-GB" dirty="0"/>
            </a:br>
            <a:r>
              <a:rPr lang="en-GB" dirty="0"/>
              <a:t>Why and how?</a:t>
            </a:r>
          </a:p>
        </p:txBody>
      </p:sp>
      <p:sp>
        <p:nvSpPr>
          <p:cNvPr id="3" name="Subtitle 2">
            <a:extLst>
              <a:ext uri="{FF2B5EF4-FFF2-40B4-BE49-F238E27FC236}">
                <a16:creationId xmlns:a16="http://schemas.microsoft.com/office/drawing/2014/main" id="{4496FD06-A49A-4B99-B309-B2CDF2973636}"/>
              </a:ext>
            </a:extLst>
          </p:cNvPr>
          <p:cNvSpPr>
            <a:spLocks noGrp="1"/>
          </p:cNvSpPr>
          <p:nvPr>
            <p:ph type="subTitle" idx="1"/>
          </p:nvPr>
        </p:nvSpPr>
        <p:spPr>
          <a:xfrm>
            <a:off x="1524000" y="3913123"/>
            <a:ext cx="9144000" cy="1655762"/>
          </a:xfrm>
        </p:spPr>
        <p:txBody>
          <a:bodyPr>
            <a:normAutofit lnSpcReduction="10000"/>
          </a:bodyPr>
          <a:lstStyle/>
          <a:p>
            <a:r>
              <a:rPr lang="en-GB" dirty="0"/>
              <a:t>Dr Elizabeth Ford </a:t>
            </a:r>
          </a:p>
          <a:p>
            <a:r>
              <a:rPr lang="en-GB" dirty="0"/>
              <a:t>Senior Lecturer in Primary Care Research </a:t>
            </a:r>
          </a:p>
          <a:p>
            <a:r>
              <a:rPr lang="en-GB" dirty="0"/>
              <a:t>Brighton and Sussex Medical School</a:t>
            </a:r>
          </a:p>
          <a:p>
            <a:r>
              <a:rPr lang="en-GB" dirty="0"/>
              <a:t>University of Sussex, Brighton, UK</a:t>
            </a:r>
          </a:p>
          <a:p>
            <a:endParaRPr lang="en-GB" dirty="0"/>
          </a:p>
        </p:txBody>
      </p:sp>
    </p:spTree>
    <p:extLst>
      <p:ext uri="{BB962C8B-B14F-4D97-AF65-F5344CB8AC3E}">
        <p14:creationId xmlns:p14="http://schemas.microsoft.com/office/powerpoint/2010/main" val="167755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My research background </a:t>
            </a:r>
          </a:p>
        </p:txBody>
      </p:sp>
      <p:sp>
        <p:nvSpPr>
          <p:cNvPr id="6" name="Content Placeholder 5"/>
          <p:cNvSpPr>
            <a:spLocks noGrp="1"/>
          </p:cNvSpPr>
          <p:nvPr>
            <p:ph idx="1"/>
          </p:nvPr>
        </p:nvSpPr>
        <p:spPr>
          <a:xfrm>
            <a:off x="334962" y="1324470"/>
            <a:ext cx="11522076" cy="5123830"/>
          </a:xfrm>
        </p:spPr>
        <p:txBody>
          <a:bodyPr>
            <a:normAutofit fontScale="92500" lnSpcReduction="10000"/>
          </a:bodyPr>
          <a:lstStyle/>
          <a:p>
            <a:pPr marL="342900" indent="-342900">
              <a:buFontTx/>
              <a:buChar char="-"/>
            </a:pPr>
            <a:r>
              <a:rPr lang="en-GB" sz="2800" dirty="0"/>
              <a:t>PhD in clinical health psychology, postdocs in psychiatric epidemiology, primary care epidemiology. </a:t>
            </a:r>
          </a:p>
          <a:p>
            <a:pPr marL="342900" indent="-342900">
              <a:buFontTx/>
              <a:buChar char="-"/>
            </a:pPr>
            <a:r>
              <a:rPr lang="en-GB" sz="2800" dirty="0"/>
              <a:t>Working on analysing anonymised GP patient records data for the last 10 years (from Clinical Research Practice Datalink)</a:t>
            </a:r>
          </a:p>
          <a:p>
            <a:pPr marL="342900" indent="-342900">
              <a:buFontTx/>
              <a:buChar char="-"/>
            </a:pPr>
            <a:r>
              <a:rPr lang="en-GB" sz="2800" dirty="0"/>
              <a:t>Interest in methods (machine learning, natural language processing) and governance for analysing clinical free text from NHS letters, reports and clinic notes. </a:t>
            </a:r>
          </a:p>
          <a:p>
            <a:pPr marL="342900" indent="-342900">
              <a:buFontTx/>
              <a:buChar char="-"/>
            </a:pPr>
            <a:r>
              <a:rPr lang="en-GB" sz="2800" dirty="0"/>
              <a:t>Public engagement on uses of patient data – e.g. interviews, focus groups, citizens’ jury</a:t>
            </a:r>
          </a:p>
          <a:p>
            <a:pPr marL="342900" indent="-342900">
              <a:buFontTx/>
              <a:buChar char="-"/>
            </a:pPr>
            <a:r>
              <a:rPr lang="en-GB" sz="2800" dirty="0"/>
              <a:t>Collaborations with physicists, mathematicians &amp; computer scientists to develop new methods to analyse patient data and detect conditions:</a:t>
            </a:r>
          </a:p>
          <a:p>
            <a:pPr marL="800100" lvl="1" indent="-342900">
              <a:buFontTx/>
              <a:buChar char="-"/>
            </a:pPr>
            <a:r>
              <a:rPr lang="en-GB" sz="2400" u="sng" dirty="0">
                <a:hlinkClick r:id="rId2"/>
              </a:rPr>
              <a:t>http://www.bsms.ac.uk/astrodem</a:t>
            </a:r>
            <a:r>
              <a:rPr lang="en-GB" sz="2400" dirty="0"/>
              <a:t> </a:t>
            </a:r>
          </a:p>
          <a:p>
            <a:pPr marL="342900" indent="-342900">
              <a:buFontTx/>
              <a:buChar char="-"/>
            </a:pPr>
            <a:r>
              <a:rPr lang="en-GB" sz="2800" dirty="0"/>
              <a:t>Currently: Senior Lecturer in Primary Care Research at BSMS </a:t>
            </a:r>
          </a:p>
        </p:txBody>
      </p:sp>
      <p:pic>
        <p:nvPicPr>
          <p:cNvPr id="1026" name="Picture 2" descr="wellcome-logo-black-300-by150 - RSE2018">
            <a:extLst>
              <a:ext uri="{FF2B5EF4-FFF2-40B4-BE49-F238E27FC236}">
                <a16:creationId xmlns:a16="http://schemas.microsoft.com/office/drawing/2014/main" id="{A197FF0A-10F2-4981-BA54-D994D0229F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37" r="18147"/>
          <a:stretch/>
        </p:blipFill>
        <p:spPr bwMode="auto">
          <a:xfrm>
            <a:off x="10224655" y="5315321"/>
            <a:ext cx="1840676"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6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4723" y="4423178"/>
            <a:ext cx="2180020" cy="2239108"/>
          </a:xfrm>
          <a:prstGeom prst="rect">
            <a:avLst/>
          </a:prstGeom>
        </p:spPr>
      </p:pic>
      <p:sp>
        <p:nvSpPr>
          <p:cNvPr id="2" name="Title 1"/>
          <p:cNvSpPr>
            <a:spLocks noGrp="1"/>
          </p:cNvSpPr>
          <p:nvPr>
            <p:ph type="title"/>
          </p:nvPr>
        </p:nvSpPr>
        <p:spPr>
          <a:xfrm>
            <a:off x="497358" y="554057"/>
            <a:ext cx="10972800" cy="1527130"/>
          </a:xfrm>
        </p:spPr>
        <p:txBody>
          <a:bodyPr/>
          <a:lstStyle/>
          <a:p>
            <a:r>
              <a:rPr lang="en-GB" dirty="0"/>
              <a:t>Why use medical text for research? </a:t>
            </a:r>
          </a:p>
        </p:txBody>
      </p:sp>
      <p:sp>
        <p:nvSpPr>
          <p:cNvPr id="3" name="Content Placeholder 2"/>
          <p:cNvSpPr>
            <a:spLocks noGrp="1"/>
          </p:cNvSpPr>
          <p:nvPr>
            <p:ph idx="1"/>
          </p:nvPr>
        </p:nvSpPr>
        <p:spPr>
          <a:xfrm>
            <a:off x="1024128" y="1644073"/>
            <a:ext cx="10347257" cy="4239389"/>
          </a:xfrm>
        </p:spPr>
        <p:txBody>
          <a:bodyPr>
            <a:normAutofit/>
          </a:bodyPr>
          <a:lstStyle/>
          <a:p>
            <a:r>
              <a:rPr lang="en-GB" dirty="0"/>
              <a:t>Some clinical information is only found in text – there is little coding structure for:</a:t>
            </a:r>
          </a:p>
          <a:p>
            <a:endParaRPr lang="en-GB" dirty="0"/>
          </a:p>
          <a:p>
            <a:endParaRPr lang="en-GB" dirty="0"/>
          </a:p>
          <a:p>
            <a:endParaRPr lang="en-GB" dirty="0"/>
          </a:p>
        </p:txBody>
      </p:sp>
      <p:sp>
        <p:nvSpPr>
          <p:cNvPr id="4" name="Rounded Rectangle 3"/>
          <p:cNvSpPr/>
          <p:nvPr/>
        </p:nvSpPr>
        <p:spPr>
          <a:xfrm>
            <a:off x="947350" y="2518305"/>
            <a:ext cx="1787611" cy="18075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t>Mental health records</a:t>
            </a:r>
          </a:p>
        </p:txBody>
      </p:sp>
      <p:sp>
        <p:nvSpPr>
          <p:cNvPr id="5" name="Rounded Rectangle 4"/>
          <p:cNvSpPr/>
          <p:nvPr/>
        </p:nvSpPr>
        <p:spPr>
          <a:xfrm>
            <a:off x="3010928" y="2518305"/>
            <a:ext cx="1787611" cy="18075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t>Hospital Discharge Letters </a:t>
            </a:r>
          </a:p>
        </p:txBody>
      </p:sp>
      <p:sp>
        <p:nvSpPr>
          <p:cNvPr id="6" name="Rounded Rectangle 5"/>
          <p:cNvSpPr/>
          <p:nvPr/>
        </p:nvSpPr>
        <p:spPr>
          <a:xfrm>
            <a:off x="5089953" y="2518305"/>
            <a:ext cx="1787611" cy="18075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t>Pathology Reports (e.g. examination of cancer cells)</a:t>
            </a:r>
          </a:p>
        </p:txBody>
      </p:sp>
      <p:sp>
        <p:nvSpPr>
          <p:cNvPr id="7" name="Rounded Rectangle 6"/>
          <p:cNvSpPr/>
          <p:nvPr/>
        </p:nvSpPr>
        <p:spPr>
          <a:xfrm>
            <a:off x="7168978" y="2518304"/>
            <a:ext cx="1787611" cy="18075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t>Reports after a scan (e.g. MRI, CT scan)</a:t>
            </a:r>
          </a:p>
        </p:txBody>
      </p:sp>
      <p:sp>
        <p:nvSpPr>
          <p:cNvPr id="8" name="Rounded Rectangle 7"/>
          <p:cNvSpPr/>
          <p:nvPr/>
        </p:nvSpPr>
        <p:spPr>
          <a:xfrm>
            <a:off x="9248003" y="2518303"/>
            <a:ext cx="1787611" cy="18075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t>Letters between hospital and GP</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277" y="4637049"/>
            <a:ext cx="2523614" cy="1904614"/>
          </a:xfrm>
          <a:prstGeom prst="rect">
            <a:avLst/>
          </a:prstGeom>
        </p:spPr>
      </p:pic>
    </p:spTree>
    <p:extLst>
      <p:ext uri="{BB962C8B-B14F-4D97-AF65-F5344CB8AC3E}">
        <p14:creationId xmlns:p14="http://schemas.microsoft.com/office/powerpoint/2010/main" val="2634757865"/>
      </p:ext>
    </p:extLst>
  </p:cSld>
  <p:clrMapOvr>
    <a:masterClrMapping/>
  </p:clrMapOvr>
</p:sld>
</file>

<file path=ppt/theme/theme1.xml><?xml version="1.0" encoding="utf-8"?>
<a:theme xmlns:a="http://schemas.openxmlformats.org/drawingml/2006/main" name="BSMS 2020-Jul">
  <a:themeElements>
    <a:clrScheme name="BSMS">
      <a:dk1>
        <a:srgbClr val="000000"/>
      </a:dk1>
      <a:lt1>
        <a:srgbClr val="FFFFFF"/>
      </a:lt1>
      <a:dk2>
        <a:srgbClr val="092440"/>
      </a:dk2>
      <a:lt2>
        <a:srgbClr val="EEEBE2"/>
      </a:lt2>
      <a:accent1>
        <a:srgbClr val="0E66B0"/>
      </a:accent1>
      <a:accent2>
        <a:srgbClr val="73934D"/>
      </a:accent2>
      <a:accent3>
        <a:srgbClr val="7828C5"/>
      </a:accent3>
      <a:accent4>
        <a:srgbClr val="C9226E"/>
      </a:accent4>
      <a:accent5>
        <a:srgbClr val="C78A00"/>
      </a:accent5>
      <a:accent6>
        <a:srgbClr val="919091"/>
      </a:accent6>
      <a:hlink>
        <a:srgbClr val="0D65B0"/>
      </a:hlink>
      <a:folHlink>
        <a:srgbClr val="5F1B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v090221 [Read-Only]" id="{35977BE0-1F86-467E-85C7-3572892563BB}" vid="{89F12B0A-5AD2-4137-9A8E-B9447DB6B98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5AE6DA9E3C6449DB620C047DB0E97" ma:contentTypeVersion="13" ma:contentTypeDescription="Create a new document." ma:contentTypeScope="" ma:versionID="0e3edce088cdba28dd55ffc39ca7eba1">
  <xsd:schema xmlns:xsd="http://www.w3.org/2001/XMLSchema" xmlns:xs="http://www.w3.org/2001/XMLSchema" xmlns:p="http://schemas.microsoft.com/office/2006/metadata/properties" xmlns:ns3="16121418-9be9-44a5-a5d5-2e4f0d01b89c" xmlns:ns4="b312ba14-a2fe-46e3-9ae6-7ad20853ac76" targetNamespace="http://schemas.microsoft.com/office/2006/metadata/properties" ma:root="true" ma:fieldsID="038edbf5a9904ad7f92702dce6f9253d" ns3:_="" ns4:_="">
    <xsd:import namespace="16121418-9be9-44a5-a5d5-2e4f0d01b89c"/>
    <xsd:import namespace="b312ba14-a2fe-46e3-9ae6-7ad20853ac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21418-9be9-44a5-a5d5-2e4f0d01b8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2ba14-a2fe-46e3-9ae6-7ad20853ac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3E7D16-EC9D-4C83-BFB2-37DDC212F9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121418-9be9-44a5-a5d5-2e4f0d01b89c"/>
    <ds:schemaRef ds:uri="b312ba14-a2fe-46e3-9ae6-7ad20853ac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919F58-18BB-499D-AF93-45B273B9D052}">
  <ds:schemaRefs>
    <ds:schemaRef ds:uri="http://purl.org/dc/terms/"/>
    <ds:schemaRef ds:uri="b312ba14-a2fe-46e3-9ae6-7ad20853ac76"/>
    <ds:schemaRef ds:uri="http://schemas.microsoft.com/office/2006/documentManagement/types"/>
    <ds:schemaRef ds:uri="http://www.w3.org/XML/1998/namespace"/>
    <ds:schemaRef ds:uri="16121418-9be9-44a5-a5d5-2e4f0d01b89c"/>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FE5B908-B8DE-4EC3-B661-21F262C5BC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v090221</Template>
  <TotalTime>0</TotalTime>
  <Words>2545</Words>
  <Application>Microsoft Office PowerPoint</Application>
  <PresentationFormat>Widescreen</PresentationFormat>
  <Paragraphs>247</Paragraphs>
  <Slides>27</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Times New Roman</vt:lpstr>
      <vt:lpstr>BSMS 2020-Jul</vt:lpstr>
      <vt:lpstr>Office Theme</vt:lpstr>
      <vt:lpstr>Dr Melanie Rees-Roberts,  Research Programme Manager Director: Prof Stephen Peckham       NHS Host: Sussex Partnership NHS Foundation Trust</vt:lpstr>
      <vt:lpstr>What are ARCs and what do we do?</vt:lpstr>
      <vt:lpstr>Why an ARC in Kent, Surrey and Sussex? </vt:lpstr>
      <vt:lpstr>Core ARC KSS activities</vt:lpstr>
      <vt:lpstr>Core ARC KSS activities</vt:lpstr>
      <vt:lpstr>Supporting the use of data to inform care</vt:lpstr>
      <vt:lpstr>Public engagement around integrated datasets:  Why and how?</vt:lpstr>
      <vt:lpstr>My research background </vt:lpstr>
      <vt:lpstr>Why use medical text for research? </vt:lpstr>
      <vt:lpstr>PowerPoint Presentation</vt:lpstr>
      <vt:lpstr>Why involve the public? </vt:lpstr>
      <vt:lpstr>1: Systematic Review </vt:lpstr>
      <vt:lpstr>Findings of review</vt:lpstr>
      <vt:lpstr>2. The Healtex Brighton Citizens’ Jury June 2018</vt:lpstr>
      <vt:lpstr>What is a citizens’ jury?</vt:lpstr>
      <vt:lpstr>Presentations </vt:lpstr>
      <vt:lpstr>Findings from the Brighton Jury </vt:lpstr>
      <vt:lpstr>Jury Recommendations</vt:lpstr>
      <vt:lpstr>3. Turing Institute Public Event March 2019</vt:lpstr>
      <vt:lpstr>4. TexGov</vt:lpstr>
      <vt:lpstr>PowerPoint Presentation</vt:lpstr>
      <vt:lpstr>Recommendations</vt:lpstr>
      <vt:lpstr>5. Patient Benefits? </vt:lpstr>
      <vt:lpstr>6. Review of public engagement in UK data governance models</vt:lpstr>
      <vt:lpstr>Planned work: KSS Public Deliberative Discussion groups</vt:lpstr>
      <vt:lpstr>What do we want to ask?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accessing clinical free text for research and how we are tackling these</dc:title>
  <dc:creator>Elizabeth Ford</dc:creator>
  <cp:lastModifiedBy>Elizabeth Ford</cp:lastModifiedBy>
  <cp:revision>17</cp:revision>
  <dcterms:created xsi:type="dcterms:W3CDTF">2021-02-26T14:56:12Z</dcterms:created>
  <dcterms:modified xsi:type="dcterms:W3CDTF">2021-03-10T12:57:25Z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0x010100E235AE6DA9E3C6449DB620C047DB0E97</vt:lpwstr>
  </property>
</Properties>
</file>