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331" r:id="rId2"/>
    <p:sldId id="421" r:id="rId3"/>
    <p:sldId id="1239" r:id="rId4"/>
    <p:sldId id="1234" r:id="rId5"/>
    <p:sldId id="431" r:id="rId6"/>
    <p:sldId id="1241" r:id="rId7"/>
    <p:sldId id="1240" r:id="rId8"/>
    <p:sldId id="1235" r:id="rId9"/>
    <p:sldId id="1236" r:id="rId10"/>
    <p:sldId id="1243" r:id="rId11"/>
    <p:sldId id="1242" r:id="rId12"/>
    <p:sldId id="1237" r:id="rId13"/>
    <p:sldId id="123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ve, Jane - ST INF" initials="LJ-SI"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97" autoAdjust="0"/>
    <p:restoredTop sz="94249" autoAdjust="0"/>
  </p:normalViewPr>
  <p:slideViewPr>
    <p:cSldViewPr snapToGrid="0">
      <p:cViewPr varScale="1">
        <p:scale>
          <a:sx n="68" d="100"/>
          <a:sy n="68" d="100"/>
        </p:scale>
        <p:origin x="96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D5A1AC-9ECE-4C55-8533-E88592BB4368}" type="datetimeFigureOut">
              <a:rPr lang="en-GB" smtClean="0"/>
              <a:t>13/01/2020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9E2A6B-D232-4785-B01F-4FC2B5904555}" type="slidenum">
              <a:rPr lang="en-GB" smtClean="0"/>
              <a:t>‹#›</a:t>
            </a:fld>
            <a:endParaRPr lang="en-GB"/>
          </a:p>
        </p:txBody>
      </p:sp>
    </p:spTree>
    <p:extLst>
      <p:ext uri="{BB962C8B-B14F-4D97-AF65-F5344CB8AC3E}">
        <p14:creationId xmlns:p14="http://schemas.microsoft.com/office/powerpoint/2010/main" val="382218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1821987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t="4000"/>
          </a:stretch>
        </a:blipFill>
        <a:effectLst/>
      </p:bgPr>
    </p:bg>
    <p:spTree>
      <p:nvGrpSpPr>
        <p:cNvPr id="1" name=""/>
        <p:cNvGrpSpPr/>
        <p:nvPr/>
      </p:nvGrpSpPr>
      <p:grpSpPr>
        <a:xfrm>
          <a:off x="0" y="0"/>
          <a:ext cx="0" cy="0"/>
          <a:chOff x="0" y="0"/>
          <a:chExt cx="0" cy="0"/>
        </a:xfrm>
      </p:grpSpPr>
      <p:sp>
        <p:nvSpPr>
          <p:cNvPr id="4" name="Rectangle 3"/>
          <p:cNvSpPr/>
          <p:nvPr userDrawn="1"/>
        </p:nvSpPr>
        <p:spPr>
          <a:xfrm>
            <a:off x="0" y="2"/>
            <a:ext cx="12192000" cy="264695"/>
          </a:xfrm>
          <a:prstGeom prst="rect">
            <a:avLst/>
          </a:prstGeom>
          <a:solidFill>
            <a:schemeClr val="accent1"/>
          </a:solidFill>
          <a:ln w="9525" cap="flat" cmpd="sng" algn="ctr">
            <a:noFill/>
            <a:prstDash val="solid"/>
          </a:ln>
          <a:effectLst/>
        </p:spPr>
        <p:txBody>
          <a:bodyPr lIns="66310" tIns="33155" rIns="66310" bIns="33155" rtlCol="0" anchor="ctr">
            <a:noAutofit/>
          </a:bodyPr>
          <a:lstStyle/>
          <a:p>
            <a:pPr algn="r"/>
            <a:endParaRPr lang="en-GB" sz="1050" b="0" i="0" dirty="0">
              <a:solidFill>
                <a:schemeClr val="bg1"/>
              </a:solidFill>
              <a:latin typeface="Arial" panose="020B0604020202020204" pitchFamily="34" charset="0"/>
              <a:cs typeface="Arial" panose="020B0604020202020204" pitchFamily="34" charset="0"/>
            </a:endParaRPr>
          </a:p>
        </p:txBody>
      </p:sp>
      <p:sp>
        <p:nvSpPr>
          <p:cNvPr id="3" name="Title 1"/>
          <p:cNvSpPr>
            <a:spLocks noGrp="1"/>
          </p:cNvSpPr>
          <p:nvPr>
            <p:ph type="ctrTitle"/>
          </p:nvPr>
        </p:nvSpPr>
        <p:spPr>
          <a:xfrm>
            <a:off x="1817587" y="2161337"/>
            <a:ext cx="9144000" cy="2387600"/>
          </a:xfrm>
        </p:spPr>
        <p:txBody>
          <a:bodyPr anchor="b">
            <a:normAutofit/>
          </a:bodyPr>
          <a:lstStyle>
            <a:lvl1pPr algn="l">
              <a:defRPr sz="3600"/>
            </a:lvl1pPr>
          </a:lstStyle>
          <a:p>
            <a:r>
              <a:rPr lang="en-US"/>
              <a:t>Click to edit Master title style</a:t>
            </a:r>
            <a:endParaRPr lang="en-GB" dirty="0"/>
          </a:p>
        </p:txBody>
      </p:sp>
      <p:sp>
        <p:nvSpPr>
          <p:cNvPr id="5" name="Subtitle 2"/>
          <p:cNvSpPr>
            <a:spLocks noGrp="1"/>
          </p:cNvSpPr>
          <p:nvPr>
            <p:ph type="subTitle" idx="1"/>
          </p:nvPr>
        </p:nvSpPr>
        <p:spPr>
          <a:xfrm>
            <a:off x="1817587" y="4557750"/>
            <a:ext cx="9144000" cy="371764"/>
          </a:xfrm>
          <a:prstGeom prst="rect">
            <a:avLst/>
          </a:prstGeom>
        </p:spPr>
        <p:txBody>
          <a:bodyPr/>
          <a:lstStyle>
            <a:lvl1pPr marL="0" indent="0" algn="l">
              <a:buNone/>
              <a:defRPr sz="1800"/>
            </a:lvl1pPr>
            <a:lvl2pPr marL="257181" indent="0" algn="ctr">
              <a:buNone/>
              <a:defRPr sz="1125"/>
            </a:lvl2pPr>
            <a:lvl3pPr marL="514363" indent="0" algn="ctr">
              <a:buNone/>
              <a:defRPr sz="1013"/>
            </a:lvl3pPr>
            <a:lvl4pPr marL="771545" indent="0" algn="ctr">
              <a:buNone/>
              <a:defRPr sz="900"/>
            </a:lvl4pPr>
            <a:lvl5pPr marL="1028726" indent="0" algn="ctr">
              <a:buNone/>
              <a:defRPr sz="900"/>
            </a:lvl5pPr>
            <a:lvl6pPr marL="1285907" indent="0" algn="ctr">
              <a:buNone/>
              <a:defRPr sz="900"/>
            </a:lvl6pPr>
            <a:lvl7pPr marL="1543089" indent="0" algn="ctr">
              <a:buNone/>
              <a:defRPr sz="900"/>
            </a:lvl7pPr>
            <a:lvl8pPr marL="1800270" indent="0" algn="ctr">
              <a:buNone/>
              <a:defRPr sz="900"/>
            </a:lvl8pPr>
            <a:lvl9pPr marL="2057451" indent="0" algn="ctr">
              <a:buNone/>
              <a:defRPr sz="900"/>
            </a:lvl9pPr>
          </a:lstStyle>
          <a:p>
            <a:r>
              <a:rPr lang="en-US"/>
              <a:t>Click to edit Master subtitle style</a:t>
            </a:r>
            <a:endParaRPr lang="en-GB" dirty="0"/>
          </a:p>
        </p:txBody>
      </p:sp>
      <p:sp>
        <p:nvSpPr>
          <p:cNvPr id="2" name="Rectangle 1"/>
          <p:cNvSpPr/>
          <p:nvPr userDrawn="1"/>
        </p:nvSpPr>
        <p:spPr>
          <a:xfrm>
            <a:off x="238070" y="6214746"/>
            <a:ext cx="11762753" cy="433324"/>
          </a:xfrm>
          <a:prstGeom prst="rect">
            <a:avLst/>
          </a:prstGeom>
        </p:spPr>
        <p:txBody>
          <a:bodyPr wrap="square">
            <a:spAutoFit/>
          </a:bodyPr>
          <a:lstStyle/>
          <a:p>
            <a:r>
              <a:rPr lang="en-GB" sz="1108" i="1" dirty="0">
                <a:solidFill>
                  <a:srgbClr val="231F20"/>
                </a:solidFill>
                <a:effectLst/>
                <a:latin typeface="Arial" panose="020B0604020202020204" pitchFamily="34" charset="0"/>
                <a:ea typeface="Times New Roman" panose="02020603050405020304" pitchFamily="18" charset="0"/>
                <a:cs typeface="Times New Roman" panose="02020603050405020304" pitchFamily="18" charset="0"/>
              </a:rPr>
              <a:t>Transforming health and social care in Kent and Medway </a:t>
            </a:r>
            <a:r>
              <a:rPr lang="en-GB" sz="1108" dirty="0">
                <a:solidFill>
                  <a:srgbClr val="231F20"/>
                </a:solidFill>
                <a:effectLst/>
                <a:latin typeface="Arial" panose="020B0604020202020204" pitchFamily="34" charset="0"/>
                <a:ea typeface="Times New Roman" panose="02020603050405020304" pitchFamily="18" charset="0"/>
                <a:cs typeface="Times New Roman" panose="02020603050405020304" pitchFamily="18" charset="0"/>
              </a:rPr>
              <a:t>is a partnership of all the NHS organisations in Kent and Medway, Kent County Council and Medway Council. We are working together to develop and deliver the Sustainability and Transformation Plan for our area</a:t>
            </a:r>
            <a:r>
              <a:rPr lang="en-GB" sz="1108" i="1" dirty="0">
                <a:solidFill>
                  <a:srgbClr val="231F2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GB" sz="1108" dirty="0"/>
          </a:p>
        </p:txBody>
      </p:sp>
    </p:spTree>
    <p:extLst>
      <p:ext uri="{BB962C8B-B14F-4D97-AF65-F5344CB8AC3E}">
        <p14:creationId xmlns:p14="http://schemas.microsoft.com/office/powerpoint/2010/main" val="4092636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3"/>
            <a:ext cx="10629616" cy="2852737"/>
          </a:xfrm>
        </p:spPr>
        <p:txBody>
          <a:bodyPr anchor="b">
            <a:normAutofit/>
          </a:bodyPr>
          <a:lstStyle>
            <a:lvl1pPr marL="77668" indent="0">
              <a:defRPr sz="3600"/>
            </a:lvl1pPr>
          </a:lstStyle>
          <a:p>
            <a:r>
              <a:rPr lang="en-US"/>
              <a:t>Click to edit Master title style</a:t>
            </a:r>
            <a:endParaRPr lang="en-GB" dirty="0"/>
          </a:p>
        </p:txBody>
      </p:sp>
      <p:sp>
        <p:nvSpPr>
          <p:cNvPr id="3" name="Text Placeholder 2"/>
          <p:cNvSpPr>
            <a:spLocks noGrp="1"/>
          </p:cNvSpPr>
          <p:nvPr>
            <p:ph type="body" idx="1"/>
          </p:nvPr>
        </p:nvSpPr>
        <p:spPr>
          <a:xfrm>
            <a:off x="831852" y="4589468"/>
            <a:ext cx="10629616" cy="752555"/>
          </a:xfrm>
          <a:prstGeom prst="rect">
            <a:avLst/>
          </a:prstGeom>
        </p:spPr>
        <p:txBody>
          <a:bodyPr/>
          <a:lstStyle>
            <a:lvl1pPr marL="0" indent="0">
              <a:buNone/>
              <a:defRPr sz="1800">
                <a:solidFill>
                  <a:schemeClr val="tx1"/>
                </a:solidFill>
              </a:defRPr>
            </a:lvl1pPr>
            <a:lvl2pPr marL="257181" indent="0">
              <a:buNone/>
              <a:defRPr sz="1125">
                <a:solidFill>
                  <a:schemeClr val="tx1">
                    <a:tint val="75000"/>
                  </a:schemeClr>
                </a:solidFill>
              </a:defRPr>
            </a:lvl2pPr>
            <a:lvl3pPr marL="514363" indent="0">
              <a:buNone/>
              <a:defRPr sz="1013">
                <a:solidFill>
                  <a:schemeClr val="tx1">
                    <a:tint val="75000"/>
                  </a:schemeClr>
                </a:solidFill>
              </a:defRPr>
            </a:lvl3pPr>
            <a:lvl4pPr marL="771545" indent="0">
              <a:buNone/>
              <a:defRPr sz="900">
                <a:solidFill>
                  <a:schemeClr val="tx1">
                    <a:tint val="75000"/>
                  </a:schemeClr>
                </a:solidFill>
              </a:defRPr>
            </a:lvl4pPr>
            <a:lvl5pPr marL="1028726" indent="0">
              <a:buNone/>
              <a:defRPr sz="900">
                <a:solidFill>
                  <a:schemeClr val="tx1">
                    <a:tint val="75000"/>
                  </a:schemeClr>
                </a:solidFill>
              </a:defRPr>
            </a:lvl5pPr>
            <a:lvl6pPr marL="1285907" indent="0">
              <a:buNone/>
              <a:defRPr sz="900">
                <a:solidFill>
                  <a:schemeClr val="tx1">
                    <a:tint val="75000"/>
                  </a:schemeClr>
                </a:solidFill>
              </a:defRPr>
            </a:lvl6pPr>
            <a:lvl7pPr marL="1543089" indent="0">
              <a:buNone/>
              <a:defRPr sz="900">
                <a:solidFill>
                  <a:schemeClr val="tx1">
                    <a:tint val="75000"/>
                  </a:schemeClr>
                </a:solidFill>
              </a:defRPr>
            </a:lvl7pPr>
            <a:lvl8pPr marL="1800270" indent="0">
              <a:buNone/>
              <a:defRPr sz="900">
                <a:solidFill>
                  <a:schemeClr val="tx1">
                    <a:tint val="75000"/>
                  </a:schemeClr>
                </a:solidFill>
              </a:defRPr>
            </a:lvl8pPr>
            <a:lvl9pPr marL="2057451" indent="0">
              <a:buNone/>
              <a:defRPr sz="900">
                <a:solidFill>
                  <a:schemeClr val="tx1">
                    <a:tint val="75000"/>
                  </a:schemeClr>
                </a:solidFill>
              </a:defRPr>
            </a:lvl9pPr>
          </a:lstStyle>
          <a:p>
            <a:pPr lvl="0"/>
            <a:r>
              <a:rPr lang="en-US"/>
              <a:t>Edit Master text styles</a:t>
            </a:r>
          </a:p>
        </p:txBody>
      </p:sp>
      <p:pic>
        <p:nvPicPr>
          <p:cNvPr id="7" name="Picture 6"/>
          <p:cNvPicPr>
            <a:picLocks noChangeAspect="1"/>
          </p:cNvPicPr>
          <p:nvPr userDrawn="1"/>
        </p:nvPicPr>
        <p:blipFill>
          <a:blip r:embed="rId2"/>
          <a:stretch>
            <a:fillRect/>
          </a:stretch>
        </p:blipFill>
        <p:spPr>
          <a:xfrm>
            <a:off x="1561241" y="27931"/>
            <a:ext cx="9069519" cy="6802139"/>
          </a:xfrm>
          <a:prstGeom prst="rect">
            <a:avLst/>
          </a:prstGeom>
        </p:spPr>
      </p:pic>
    </p:spTree>
    <p:extLst>
      <p:ext uri="{BB962C8B-B14F-4D97-AF65-F5344CB8AC3E}">
        <p14:creationId xmlns:p14="http://schemas.microsoft.com/office/powerpoint/2010/main" val="801859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125" y="1034717"/>
            <a:ext cx="11184841" cy="4559968"/>
          </a:xfrm>
          <a:prstGeom prst="rect">
            <a:avLst/>
          </a:prstGeom>
        </p:spPr>
        <p:txBody>
          <a:bodyPr/>
          <a:lstStyle>
            <a:lvl1pPr>
              <a:buClr>
                <a:srgbClr val="BD007A"/>
              </a:buClr>
              <a:defRPr sz="2000"/>
            </a:lvl1pPr>
            <a:lvl2pPr marL="557227" indent="-214318">
              <a:buClr>
                <a:srgbClr val="BD007A"/>
              </a:buClr>
              <a:buFont typeface="Symbol" panose="05050102010706020507" pitchFamily="18" charset="2"/>
              <a:buChar char="-"/>
              <a:defRPr sz="1800"/>
            </a:lvl2pPr>
            <a:lvl3pPr marL="857272" indent="-171455">
              <a:buClr>
                <a:srgbClr val="BD007A"/>
              </a:buClr>
              <a:buFont typeface="Courier New" panose="02070309020205020404" pitchFamily="49" charset="0"/>
              <a:buChar char="o"/>
              <a:defRPr sz="1600"/>
            </a:lvl3pPr>
            <a:lvl4pPr marL="1200180" indent="-171455">
              <a:buClr>
                <a:srgbClr val="BD007A"/>
              </a:buClr>
              <a:buFont typeface="Wingdings" panose="05000000000000000000" pitchFamily="2" charset="2"/>
              <a:buChar char="§"/>
              <a:defRPr sz="1600"/>
            </a:lvl4pPr>
            <a:lvl5pPr>
              <a:buClr>
                <a:srgbClr val="BD007A"/>
              </a:buCl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Placeholder 1"/>
          <p:cNvSpPr>
            <a:spLocks noGrp="1"/>
          </p:cNvSpPr>
          <p:nvPr>
            <p:ph type="title"/>
          </p:nvPr>
        </p:nvSpPr>
        <p:spPr>
          <a:xfrm>
            <a:off x="222123" y="476769"/>
            <a:ext cx="11456748" cy="401536"/>
          </a:xfrm>
          <a:prstGeom prst="rect">
            <a:avLst/>
          </a:prstGeom>
        </p:spPr>
        <p:txBody>
          <a:bodyPr vert="horz" lIns="0" tIns="45720" rIns="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2771182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2124" y="431051"/>
            <a:ext cx="11174357" cy="471318"/>
          </a:xfrm>
        </p:spPr>
        <p:txBody>
          <a:bodyPr>
            <a:noAutofit/>
          </a:bodyPr>
          <a:lstStyle>
            <a:lvl1pPr>
              <a:defRPr sz="2215"/>
            </a:lvl1pPr>
          </a:lstStyle>
          <a:p>
            <a:r>
              <a:rPr lang="en-US"/>
              <a:t>Click to edit Master title style</a:t>
            </a:r>
            <a:endParaRPr lang="en-GB" dirty="0"/>
          </a:p>
        </p:txBody>
      </p:sp>
      <p:sp>
        <p:nvSpPr>
          <p:cNvPr id="5" name="Content Placeholder 2"/>
          <p:cNvSpPr>
            <a:spLocks noGrp="1"/>
          </p:cNvSpPr>
          <p:nvPr>
            <p:ph idx="10"/>
          </p:nvPr>
        </p:nvSpPr>
        <p:spPr>
          <a:xfrm>
            <a:off x="222124" y="1167063"/>
            <a:ext cx="5522533" cy="5009900"/>
          </a:xfrm>
          <a:prstGeom prst="rect">
            <a:avLst/>
          </a:prstGeom>
        </p:spPr>
        <p:txBody>
          <a:bodyPr/>
          <a:lstStyle>
            <a:lvl1pPr>
              <a:buClr>
                <a:srgbClr val="BD007A"/>
              </a:buClr>
              <a:defRPr sz="1846"/>
            </a:lvl1pPr>
            <a:lvl2pPr marL="557227" indent="-214318">
              <a:buClr>
                <a:srgbClr val="BD007A"/>
              </a:buClr>
              <a:buFont typeface="Symbol" panose="05050102010706020507" pitchFamily="18" charset="2"/>
              <a:buChar char="-"/>
              <a:defRPr sz="1662"/>
            </a:lvl2pPr>
            <a:lvl3pPr marL="857272" indent="-171455">
              <a:buClr>
                <a:srgbClr val="BD007A"/>
              </a:buClr>
              <a:buFont typeface="Courier New" panose="02070309020205020404" pitchFamily="49" charset="0"/>
              <a:buChar char="o"/>
              <a:defRPr sz="1477"/>
            </a:lvl3pPr>
            <a:lvl4pPr marL="1200180" indent="-171455">
              <a:buClr>
                <a:srgbClr val="BD007A"/>
              </a:buClr>
              <a:buFont typeface="Wingdings" panose="05000000000000000000" pitchFamily="2" charset="2"/>
              <a:buChar char="§"/>
              <a:defRPr sz="1477"/>
            </a:lvl4pPr>
            <a:lvl5pPr>
              <a:buClr>
                <a:srgbClr val="BD007A"/>
              </a:buClr>
              <a:defRPr sz="1477"/>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p:nvPr>
        </p:nvSpPr>
        <p:spPr>
          <a:xfrm>
            <a:off x="6070364" y="1167063"/>
            <a:ext cx="5522533" cy="5009900"/>
          </a:xfrm>
          <a:prstGeom prst="rect">
            <a:avLst/>
          </a:prstGeom>
        </p:spPr>
        <p:txBody>
          <a:bodyPr/>
          <a:lstStyle>
            <a:lvl1pPr>
              <a:buClr>
                <a:srgbClr val="BD007A"/>
              </a:buClr>
              <a:defRPr sz="1846"/>
            </a:lvl1pPr>
            <a:lvl2pPr marL="557227" indent="-214318">
              <a:buClr>
                <a:srgbClr val="BD007A"/>
              </a:buClr>
              <a:buFont typeface="Symbol" panose="05050102010706020507" pitchFamily="18" charset="2"/>
              <a:buChar char="-"/>
              <a:defRPr sz="1662"/>
            </a:lvl2pPr>
            <a:lvl3pPr marL="857272" indent="-171455">
              <a:buClr>
                <a:srgbClr val="BD007A"/>
              </a:buClr>
              <a:buFont typeface="Courier New" panose="02070309020205020404" pitchFamily="49" charset="0"/>
              <a:buChar char="o"/>
              <a:defRPr sz="1477"/>
            </a:lvl3pPr>
            <a:lvl4pPr marL="1200180" indent="-171455">
              <a:buClr>
                <a:srgbClr val="BD007A"/>
              </a:buClr>
              <a:buFont typeface="Wingdings" panose="05000000000000000000" pitchFamily="2" charset="2"/>
              <a:buChar char="§"/>
              <a:defRPr sz="1477"/>
            </a:lvl4pPr>
            <a:lvl5pPr>
              <a:buClr>
                <a:srgbClr val="BD007A"/>
              </a:buClr>
              <a:defRPr sz="1477"/>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6013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6465" y="394954"/>
            <a:ext cx="11758863" cy="411162"/>
          </a:xfrm>
        </p:spPr>
        <p:txBody>
          <a:bodyPr>
            <a:noAutofit/>
          </a:bodyPr>
          <a:lstStyle>
            <a:lvl1pPr>
              <a:defRPr sz="2400"/>
            </a:lvl1pPr>
          </a:lstStyle>
          <a:p>
            <a:r>
              <a:rPr lang="en-US"/>
              <a:t>Click to edit Master title style</a:t>
            </a:r>
            <a:endParaRPr lang="en-GB" dirty="0"/>
          </a:p>
        </p:txBody>
      </p:sp>
      <p:sp>
        <p:nvSpPr>
          <p:cNvPr id="5" name="Text Placeholder 4"/>
          <p:cNvSpPr>
            <a:spLocks noGrp="1"/>
          </p:cNvSpPr>
          <p:nvPr>
            <p:ph type="body" sz="quarter" idx="10"/>
          </p:nvPr>
        </p:nvSpPr>
        <p:spPr>
          <a:xfrm>
            <a:off x="176465" y="6417471"/>
            <a:ext cx="9122507" cy="293687"/>
          </a:xfrm>
          <a:prstGeom prst="rect">
            <a:avLst/>
          </a:prstGeom>
        </p:spPr>
        <p:txBody>
          <a:bodyPr/>
          <a:lstStyle>
            <a:lvl1pPr marL="0" indent="0">
              <a:buNone/>
              <a:defRPr sz="923">
                <a:solidFill>
                  <a:schemeClr val="accent5"/>
                </a:solidFill>
              </a:defRPr>
            </a:lvl1pPr>
          </a:lstStyle>
          <a:p>
            <a:pPr lvl="0"/>
            <a:r>
              <a:rPr lang="en-US"/>
              <a:t>Edit Master text styles</a:t>
            </a:r>
          </a:p>
        </p:txBody>
      </p:sp>
    </p:spTree>
    <p:extLst>
      <p:ext uri="{BB962C8B-B14F-4D97-AF65-F5344CB8AC3E}">
        <p14:creationId xmlns:p14="http://schemas.microsoft.com/office/powerpoint/2010/main" val="1959737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958" y="1593"/>
          <a:ext cx="1953" cy="1587"/>
        </p:xfrm>
        <a:graphic>
          <a:graphicData uri="http://schemas.openxmlformats.org/presentationml/2006/ole">
            <mc:AlternateContent xmlns:mc="http://schemas.openxmlformats.org/markup-compatibility/2006">
              <mc:Choice xmlns:v="urn:schemas-microsoft-com:vml" Requires="v">
                <p:oleObj spid="_x0000_s1065" name="think-cell Slide" r:id="rId4" imgW="414" imgH="414" progId="TCLayout.ActiveDocument.1">
                  <p:embed/>
                </p:oleObj>
              </mc:Choice>
              <mc:Fallback>
                <p:oleObj name="think-cell Slide" r:id="rId4" imgW="414" imgH="414" progId="TCLayout.ActiveDocument.1">
                  <p:embed/>
                  <p:pic>
                    <p:nvPicPr>
                      <p:cNvPr id="2" name="Object 1" hidden="1"/>
                      <p:cNvPicPr/>
                      <p:nvPr/>
                    </p:nvPicPr>
                    <p:blipFill>
                      <a:blip r:embed="rId5"/>
                      <a:stretch>
                        <a:fillRect/>
                      </a:stretch>
                    </p:blipFill>
                    <p:spPr>
                      <a:xfrm>
                        <a:off x="1958" y="1593"/>
                        <a:ext cx="1953" cy="1587"/>
                      </a:xfrm>
                      <a:prstGeom prst="rect">
                        <a:avLst/>
                      </a:prstGeom>
                    </p:spPr>
                  </p:pic>
                </p:oleObj>
              </mc:Fallback>
            </mc:AlternateContent>
          </a:graphicData>
        </a:graphic>
      </p:graphicFrame>
      <p:sp>
        <p:nvSpPr>
          <p:cNvPr id="6" name="Content Placeholder 2"/>
          <p:cNvSpPr>
            <a:spLocks noGrp="1"/>
          </p:cNvSpPr>
          <p:nvPr>
            <p:ph idx="13"/>
          </p:nvPr>
        </p:nvSpPr>
        <p:spPr>
          <a:xfrm>
            <a:off x="177803" y="1556716"/>
            <a:ext cx="8693483" cy="493200"/>
          </a:xfrm>
          <a:prstGeom prst="rect">
            <a:avLst/>
          </a:prstGeom>
          <a:solidFill>
            <a:schemeClr val="accent3"/>
          </a:solidFill>
          <a:ln>
            <a:solidFill>
              <a:schemeClr val="accent3"/>
            </a:solidFill>
          </a:ln>
        </p:spPr>
        <p:txBody>
          <a:bodyPr lIns="72000" anchor="ctr">
            <a:noAutofit/>
          </a:bodyPr>
          <a:lstStyle>
            <a:lvl1pPr marL="0" indent="0" algn="l">
              <a:buNone/>
              <a:defRPr sz="2000" b="0">
                <a:solidFill>
                  <a:srgbClr val="FFFFFF"/>
                </a:solidFill>
              </a:defRPr>
            </a:lvl1pPr>
            <a:lvl5pPr marL="1326305" indent="0">
              <a:buNone/>
              <a:defRPr/>
            </a:lvl5pPr>
          </a:lstStyle>
          <a:p>
            <a:pPr lvl="0"/>
            <a:r>
              <a:rPr lang="en-US"/>
              <a:t>Edit Master text styles</a:t>
            </a:r>
          </a:p>
        </p:txBody>
      </p:sp>
      <p:sp>
        <p:nvSpPr>
          <p:cNvPr id="8" name="Content Placeholder 2"/>
          <p:cNvSpPr>
            <a:spLocks noGrp="1"/>
          </p:cNvSpPr>
          <p:nvPr>
            <p:ph idx="17"/>
          </p:nvPr>
        </p:nvSpPr>
        <p:spPr>
          <a:xfrm>
            <a:off x="177803" y="917320"/>
            <a:ext cx="8693483" cy="493200"/>
          </a:xfrm>
          <a:prstGeom prst="rect">
            <a:avLst/>
          </a:prstGeom>
          <a:solidFill>
            <a:schemeClr val="accent1"/>
          </a:solidFill>
          <a:ln>
            <a:solidFill>
              <a:schemeClr val="accent1"/>
            </a:solidFill>
          </a:ln>
        </p:spPr>
        <p:txBody>
          <a:bodyPr lIns="72000" anchor="ctr">
            <a:noAutofit/>
          </a:bodyPr>
          <a:lstStyle>
            <a:lvl1pPr marL="0" indent="0" algn="l">
              <a:buNone/>
              <a:defRPr sz="2000" b="1">
                <a:solidFill>
                  <a:srgbClr val="FFFFFF"/>
                </a:solidFill>
              </a:defRPr>
            </a:lvl1pPr>
            <a:lvl5pPr marL="1326305" indent="0">
              <a:buNone/>
              <a:defRPr/>
            </a:lvl5pPr>
          </a:lstStyle>
          <a:p>
            <a:pPr lvl="0"/>
            <a:r>
              <a:rPr lang="en-US"/>
              <a:t>Edit Master text styles</a:t>
            </a:r>
          </a:p>
        </p:txBody>
      </p:sp>
      <p:sp>
        <p:nvSpPr>
          <p:cNvPr id="10" name="Content Placeholder 2"/>
          <p:cNvSpPr>
            <a:spLocks noGrp="1"/>
          </p:cNvSpPr>
          <p:nvPr>
            <p:ph idx="19"/>
          </p:nvPr>
        </p:nvSpPr>
        <p:spPr>
          <a:xfrm>
            <a:off x="177803" y="2196112"/>
            <a:ext cx="8693483" cy="493200"/>
          </a:xfrm>
          <a:prstGeom prst="rect">
            <a:avLst/>
          </a:prstGeom>
          <a:solidFill>
            <a:schemeClr val="accent3"/>
          </a:solidFill>
          <a:ln>
            <a:solidFill>
              <a:schemeClr val="accent3"/>
            </a:solidFill>
          </a:ln>
        </p:spPr>
        <p:txBody>
          <a:bodyPr lIns="72000" anchor="ctr">
            <a:noAutofit/>
          </a:bodyPr>
          <a:lstStyle>
            <a:lvl1pPr marL="0" indent="0" algn="l">
              <a:buNone/>
              <a:defRPr sz="2000" b="0">
                <a:solidFill>
                  <a:srgbClr val="FFFFFF"/>
                </a:solidFill>
              </a:defRPr>
            </a:lvl1pPr>
            <a:lvl5pPr marL="1326305" indent="0">
              <a:buNone/>
              <a:defRPr/>
            </a:lvl5pPr>
          </a:lstStyle>
          <a:p>
            <a:pPr lvl="0"/>
            <a:r>
              <a:rPr lang="en-US"/>
              <a:t>Edit Master text styles</a:t>
            </a:r>
          </a:p>
        </p:txBody>
      </p:sp>
      <p:sp>
        <p:nvSpPr>
          <p:cNvPr id="12" name="Content Placeholder 2"/>
          <p:cNvSpPr>
            <a:spLocks noGrp="1"/>
          </p:cNvSpPr>
          <p:nvPr>
            <p:ph idx="21"/>
          </p:nvPr>
        </p:nvSpPr>
        <p:spPr>
          <a:xfrm>
            <a:off x="177803" y="2835508"/>
            <a:ext cx="8693483" cy="493200"/>
          </a:xfrm>
          <a:prstGeom prst="rect">
            <a:avLst/>
          </a:prstGeom>
          <a:solidFill>
            <a:schemeClr val="accent3"/>
          </a:solidFill>
          <a:ln>
            <a:solidFill>
              <a:schemeClr val="accent3"/>
            </a:solidFill>
          </a:ln>
        </p:spPr>
        <p:txBody>
          <a:bodyPr lIns="72000" anchor="ctr">
            <a:noAutofit/>
          </a:bodyPr>
          <a:lstStyle>
            <a:lvl1pPr marL="0" indent="0" algn="l">
              <a:buNone/>
              <a:defRPr sz="2000" b="0">
                <a:solidFill>
                  <a:srgbClr val="FFFFFF"/>
                </a:solidFill>
              </a:defRPr>
            </a:lvl1pPr>
            <a:lvl5pPr marL="1326305" indent="0">
              <a:buNone/>
              <a:defRPr/>
            </a:lvl5pPr>
          </a:lstStyle>
          <a:p>
            <a:pPr lvl="0"/>
            <a:r>
              <a:rPr lang="en-US"/>
              <a:t>Edit Master text styles</a:t>
            </a:r>
          </a:p>
        </p:txBody>
      </p:sp>
      <p:sp>
        <p:nvSpPr>
          <p:cNvPr id="14" name="Content Placeholder 2"/>
          <p:cNvSpPr>
            <a:spLocks noGrp="1"/>
          </p:cNvSpPr>
          <p:nvPr>
            <p:ph idx="23"/>
          </p:nvPr>
        </p:nvSpPr>
        <p:spPr>
          <a:xfrm>
            <a:off x="177803" y="3474904"/>
            <a:ext cx="8693483" cy="493200"/>
          </a:xfrm>
          <a:prstGeom prst="rect">
            <a:avLst/>
          </a:prstGeom>
          <a:solidFill>
            <a:schemeClr val="accent3"/>
          </a:solidFill>
          <a:ln>
            <a:solidFill>
              <a:schemeClr val="accent3"/>
            </a:solidFill>
          </a:ln>
        </p:spPr>
        <p:txBody>
          <a:bodyPr lIns="72000" anchor="ctr">
            <a:noAutofit/>
          </a:bodyPr>
          <a:lstStyle>
            <a:lvl1pPr marL="0" indent="0" algn="l">
              <a:buNone/>
              <a:defRPr sz="2000" b="0">
                <a:solidFill>
                  <a:srgbClr val="FFFFFF"/>
                </a:solidFill>
              </a:defRPr>
            </a:lvl1pPr>
            <a:lvl5pPr marL="1326305" indent="0">
              <a:buNone/>
              <a:defRPr/>
            </a:lvl5pPr>
          </a:lstStyle>
          <a:p>
            <a:pPr lvl="0"/>
            <a:r>
              <a:rPr lang="en-US"/>
              <a:t>Edit Master text styles</a:t>
            </a:r>
          </a:p>
        </p:txBody>
      </p:sp>
      <p:sp>
        <p:nvSpPr>
          <p:cNvPr id="16" name="Content Placeholder 2"/>
          <p:cNvSpPr>
            <a:spLocks noGrp="1"/>
          </p:cNvSpPr>
          <p:nvPr>
            <p:ph idx="25"/>
          </p:nvPr>
        </p:nvSpPr>
        <p:spPr>
          <a:xfrm>
            <a:off x="177803" y="4114300"/>
            <a:ext cx="8693483" cy="493200"/>
          </a:xfrm>
          <a:prstGeom prst="rect">
            <a:avLst/>
          </a:prstGeom>
          <a:solidFill>
            <a:schemeClr val="accent3"/>
          </a:solidFill>
          <a:ln>
            <a:solidFill>
              <a:schemeClr val="accent3"/>
            </a:solidFill>
          </a:ln>
        </p:spPr>
        <p:txBody>
          <a:bodyPr lIns="72000" anchor="ctr">
            <a:noAutofit/>
          </a:bodyPr>
          <a:lstStyle>
            <a:lvl1pPr marL="0" indent="0" algn="l">
              <a:buNone/>
              <a:defRPr sz="2000" b="0">
                <a:solidFill>
                  <a:srgbClr val="FFFFFF"/>
                </a:solidFill>
              </a:defRPr>
            </a:lvl1pPr>
            <a:lvl5pPr marL="1326305" indent="0">
              <a:buNone/>
              <a:defRPr/>
            </a:lvl5pPr>
          </a:lstStyle>
          <a:p>
            <a:pPr lvl="0"/>
            <a:r>
              <a:rPr lang="en-US"/>
              <a:t>Edit Master text styles</a:t>
            </a:r>
          </a:p>
        </p:txBody>
      </p:sp>
      <p:sp>
        <p:nvSpPr>
          <p:cNvPr id="18" name="Content Placeholder 2"/>
          <p:cNvSpPr>
            <a:spLocks noGrp="1"/>
          </p:cNvSpPr>
          <p:nvPr>
            <p:ph idx="27"/>
          </p:nvPr>
        </p:nvSpPr>
        <p:spPr>
          <a:xfrm>
            <a:off x="177803" y="4753696"/>
            <a:ext cx="8693483" cy="493200"/>
          </a:xfrm>
          <a:prstGeom prst="rect">
            <a:avLst/>
          </a:prstGeom>
          <a:solidFill>
            <a:schemeClr val="accent3"/>
          </a:solidFill>
          <a:ln>
            <a:solidFill>
              <a:schemeClr val="accent3"/>
            </a:solidFill>
          </a:ln>
        </p:spPr>
        <p:txBody>
          <a:bodyPr lIns="72000" anchor="ctr">
            <a:noAutofit/>
          </a:bodyPr>
          <a:lstStyle>
            <a:lvl1pPr marL="0" indent="0" algn="l">
              <a:buNone/>
              <a:defRPr sz="2000" b="0">
                <a:solidFill>
                  <a:srgbClr val="FFFFFF"/>
                </a:solidFill>
              </a:defRPr>
            </a:lvl1pPr>
            <a:lvl5pPr marL="1326305" indent="0">
              <a:buNone/>
              <a:defRPr/>
            </a:lvl5pPr>
          </a:lstStyle>
          <a:p>
            <a:pPr lvl="0"/>
            <a:r>
              <a:rPr lang="en-US"/>
              <a:t>Edit Master text styles</a:t>
            </a:r>
          </a:p>
        </p:txBody>
      </p:sp>
      <p:sp>
        <p:nvSpPr>
          <p:cNvPr id="20" name="Content Placeholder 2"/>
          <p:cNvSpPr>
            <a:spLocks noGrp="1"/>
          </p:cNvSpPr>
          <p:nvPr>
            <p:ph idx="29"/>
          </p:nvPr>
        </p:nvSpPr>
        <p:spPr>
          <a:xfrm>
            <a:off x="177803" y="5393094"/>
            <a:ext cx="8693483" cy="493200"/>
          </a:xfrm>
          <a:prstGeom prst="rect">
            <a:avLst/>
          </a:prstGeom>
          <a:solidFill>
            <a:schemeClr val="accent3"/>
          </a:solidFill>
          <a:ln>
            <a:solidFill>
              <a:schemeClr val="accent3"/>
            </a:solidFill>
          </a:ln>
        </p:spPr>
        <p:txBody>
          <a:bodyPr lIns="72000" anchor="ctr">
            <a:noAutofit/>
          </a:bodyPr>
          <a:lstStyle>
            <a:lvl1pPr marL="0" indent="0" algn="l">
              <a:buNone/>
              <a:defRPr sz="2000" b="0">
                <a:solidFill>
                  <a:srgbClr val="FFFFFF"/>
                </a:solidFill>
              </a:defRPr>
            </a:lvl1pPr>
            <a:lvl5pPr marL="1326305" indent="0">
              <a:buNone/>
              <a:defRPr/>
            </a:lvl5pPr>
          </a:lstStyle>
          <a:p>
            <a:pPr lvl="0"/>
            <a:r>
              <a:rPr lang="en-US"/>
              <a:t>Edit Master text styles</a:t>
            </a:r>
          </a:p>
        </p:txBody>
      </p:sp>
      <p:sp>
        <p:nvSpPr>
          <p:cNvPr id="13" name="TextBox 12"/>
          <p:cNvSpPr txBox="1"/>
          <p:nvPr userDrawn="1"/>
        </p:nvSpPr>
        <p:spPr>
          <a:xfrm>
            <a:off x="11235157" y="6528310"/>
            <a:ext cx="776880" cy="153889"/>
          </a:xfrm>
          <a:prstGeom prst="rect">
            <a:avLst/>
          </a:prstGeom>
          <a:ln w="19050">
            <a:noFill/>
          </a:ln>
        </p:spPr>
        <p:txBody>
          <a:bodyPr wrap="square" rIns="0" rtlCol="0" anchor="ctr">
            <a:noAutofit/>
          </a:bodyPr>
          <a:lstStyle/>
          <a:p>
            <a:pPr marL="0" algn="r" defTabSz="331568" rtl="0" eaLnBrk="1" latinLnBrk="0" hangingPunct="1"/>
            <a:fld id="{7975D375-C6DE-452E-BC3D-1A785EC4D219}" type="slidenum">
              <a:rPr lang="en-GB" sz="692" b="0" i="0" kern="1200" dirty="0" smtClean="0">
                <a:solidFill>
                  <a:schemeClr val="bg1">
                    <a:lumMod val="50000"/>
                  </a:schemeClr>
                </a:solidFill>
                <a:latin typeface="+mn-lt"/>
                <a:ea typeface="+mn-ea"/>
                <a:cs typeface="+mn-cs"/>
              </a:rPr>
              <a:pPr marL="0" algn="r" defTabSz="331568" rtl="0" eaLnBrk="1" latinLnBrk="0" hangingPunct="1"/>
              <a:t>‹#›</a:t>
            </a:fld>
            <a:endParaRPr lang="en-GB" sz="692" b="0" i="0" kern="1200" dirty="0">
              <a:solidFill>
                <a:schemeClr val="bg1">
                  <a:lumMod val="50000"/>
                </a:schemeClr>
              </a:solidFill>
              <a:latin typeface="+mn-lt"/>
              <a:ea typeface="+mn-ea"/>
              <a:cs typeface="+mn-cs"/>
            </a:endParaRPr>
          </a:p>
        </p:txBody>
      </p:sp>
      <p:sp>
        <p:nvSpPr>
          <p:cNvPr id="26" name="Title 1"/>
          <p:cNvSpPr>
            <a:spLocks noGrp="1"/>
          </p:cNvSpPr>
          <p:nvPr>
            <p:ph type="title" hasCustomPrompt="1"/>
          </p:nvPr>
        </p:nvSpPr>
        <p:spPr>
          <a:xfrm>
            <a:off x="177803" y="427130"/>
            <a:ext cx="11835341" cy="417093"/>
          </a:xfrm>
        </p:spPr>
        <p:txBody>
          <a:bodyPr/>
          <a:lstStyle>
            <a:lvl1pPr>
              <a:defRPr/>
            </a:lvl1pPr>
          </a:lstStyle>
          <a:p>
            <a:r>
              <a:rPr lang="en-US" dirty="0"/>
              <a:t>Agenda/contents</a:t>
            </a:r>
            <a:endParaRPr lang="en-GB" dirty="0"/>
          </a:p>
        </p:txBody>
      </p:sp>
      <p:sp>
        <p:nvSpPr>
          <p:cNvPr id="15" name="Content Placeholder 2"/>
          <p:cNvSpPr>
            <a:spLocks noGrp="1"/>
          </p:cNvSpPr>
          <p:nvPr>
            <p:ph idx="30"/>
          </p:nvPr>
        </p:nvSpPr>
        <p:spPr>
          <a:xfrm>
            <a:off x="9192127" y="1562920"/>
            <a:ext cx="2689725" cy="493200"/>
          </a:xfrm>
          <a:prstGeom prst="rect">
            <a:avLst/>
          </a:prstGeom>
          <a:solidFill>
            <a:schemeClr val="accent3"/>
          </a:solidFill>
          <a:ln>
            <a:solidFill>
              <a:schemeClr val="accent3"/>
            </a:solidFill>
          </a:ln>
        </p:spPr>
        <p:txBody>
          <a:bodyPr lIns="72000" anchor="ctr">
            <a:noAutofit/>
          </a:bodyPr>
          <a:lstStyle>
            <a:lvl1pPr marL="0" indent="0" algn="l">
              <a:buNone/>
              <a:defRPr sz="1800" b="0">
                <a:solidFill>
                  <a:srgbClr val="FFFFFF"/>
                </a:solidFill>
              </a:defRPr>
            </a:lvl1pPr>
            <a:lvl5pPr marL="1326305" indent="0">
              <a:buNone/>
              <a:defRPr/>
            </a:lvl5pPr>
          </a:lstStyle>
          <a:p>
            <a:pPr lvl="0"/>
            <a:r>
              <a:rPr lang="en-US"/>
              <a:t>Edit Master text styles</a:t>
            </a:r>
          </a:p>
        </p:txBody>
      </p:sp>
      <p:sp>
        <p:nvSpPr>
          <p:cNvPr id="17" name="Content Placeholder 2"/>
          <p:cNvSpPr>
            <a:spLocks noGrp="1"/>
          </p:cNvSpPr>
          <p:nvPr>
            <p:ph idx="31"/>
          </p:nvPr>
        </p:nvSpPr>
        <p:spPr>
          <a:xfrm>
            <a:off x="9192127" y="923524"/>
            <a:ext cx="2689725" cy="493200"/>
          </a:xfrm>
          <a:prstGeom prst="rect">
            <a:avLst/>
          </a:prstGeom>
          <a:solidFill>
            <a:schemeClr val="accent1"/>
          </a:solidFill>
          <a:ln>
            <a:solidFill>
              <a:schemeClr val="accent1"/>
            </a:solidFill>
          </a:ln>
        </p:spPr>
        <p:txBody>
          <a:bodyPr lIns="72000" anchor="ctr">
            <a:noAutofit/>
          </a:bodyPr>
          <a:lstStyle>
            <a:lvl1pPr marL="0" indent="0" algn="l">
              <a:buNone/>
              <a:defRPr sz="1800" b="1">
                <a:solidFill>
                  <a:srgbClr val="FFFFFF"/>
                </a:solidFill>
              </a:defRPr>
            </a:lvl1pPr>
            <a:lvl5pPr marL="1326305" indent="0">
              <a:buNone/>
              <a:defRPr/>
            </a:lvl5pPr>
          </a:lstStyle>
          <a:p>
            <a:pPr lvl="0"/>
            <a:r>
              <a:rPr lang="en-US"/>
              <a:t>Edit Master text styles</a:t>
            </a:r>
          </a:p>
        </p:txBody>
      </p:sp>
      <p:sp>
        <p:nvSpPr>
          <p:cNvPr id="19" name="Content Placeholder 2"/>
          <p:cNvSpPr>
            <a:spLocks noGrp="1"/>
          </p:cNvSpPr>
          <p:nvPr>
            <p:ph idx="32"/>
          </p:nvPr>
        </p:nvSpPr>
        <p:spPr>
          <a:xfrm>
            <a:off x="9192127" y="2202316"/>
            <a:ext cx="2689725" cy="493200"/>
          </a:xfrm>
          <a:prstGeom prst="rect">
            <a:avLst/>
          </a:prstGeom>
          <a:solidFill>
            <a:schemeClr val="accent3"/>
          </a:solidFill>
          <a:ln>
            <a:solidFill>
              <a:schemeClr val="accent3"/>
            </a:solidFill>
          </a:ln>
        </p:spPr>
        <p:txBody>
          <a:bodyPr lIns="72000" anchor="ctr">
            <a:noAutofit/>
          </a:bodyPr>
          <a:lstStyle>
            <a:lvl1pPr marL="0" indent="0" algn="l">
              <a:buNone/>
              <a:defRPr sz="1800" b="0">
                <a:solidFill>
                  <a:srgbClr val="FFFFFF"/>
                </a:solidFill>
              </a:defRPr>
            </a:lvl1pPr>
            <a:lvl5pPr marL="1326305" indent="0">
              <a:buNone/>
              <a:defRPr/>
            </a:lvl5pPr>
          </a:lstStyle>
          <a:p>
            <a:pPr lvl="0"/>
            <a:r>
              <a:rPr lang="en-US"/>
              <a:t>Edit Master text styles</a:t>
            </a:r>
          </a:p>
        </p:txBody>
      </p:sp>
      <p:sp>
        <p:nvSpPr>
          <p:cNvPr id="21" name="Content Placeholder 2"/>
          <p:cNvSpPr>
            <a:spLocks noGrp="1"/>
          </p:cNvSpPr>
          <p:nvPr>
            <p:ph idx="33"/>
          </p:nvPr>
        </p:nvSpPr>
        <p:spPr>
          <a:xfrm>
            <a:off x="9192127" y="2841712"/>
            <a:ext cx="2689725" cy="493200"/>
          </a:xfrm>
          <a:prstGeom prst="rect">
            <a:avLst/>
          </a:prstGeom>
          <a:solidFill>
            <a:schemeClr val="accent3"/>
          </a:solidFill>
          <a:ln>
            <a:solidFill>
              <a:schemeClr val="accent3"/>
            </a:solidFill>
          </a:ln>
        </p:spPr>
        <p:txBody>
          <a:bodyPr lIns="72000" anchor="ctr">
            <a:noAutofit/>
          </a:bodyPr>
          <a:lstStyle>
            <a:lvl1pPr marL="0" indent="0" algn="l">
              <a:buNone/>
              <a:defRPr sz="1800" b="0">
                <a:solidFill>
                  <a:srgbClr val="FFFFFF"/>
                </a:solidFill>
              </a:defRPr>
            </a:lvl1pPr>
            <a:lvl5pPr marL="1326305" indent="0">
              <a:buNone/>
              <a:defRPr/>
            </a:lvl5pPr>
          </a:lstStyle>
          <a:p>
            <a:pPr lvl="0"/>
            <a:r>
              <a:rPr lang="en-US"/>
              <a:t>Edit Master text styles</a:t>
            </a:r>
          </a:p>
        </p:txBody>
      </p:sp>
      <p:sp>
        <p:nvSpPr>
          <p:cNvPr id="23" name="Content Placeholder 2"/>
          <p:cNvSpPr>
            <a:spLocks noGrp="1"/>
          </p:cNvSpPr>
          <p:nvPr>
            <p:ph idx="34"/>
          </p:nvPr>
        </p:nvSpPr>
        <p:spPr>
          <a:xfrm>
            <a:off x="9192127" y="3481108"/>
            <a:ext cx="2689725" cy="493200"/>
          </a:xfrm>
          <a:prstGeom prst="rect">
            <a:avLst/>
          </a:prstGeom>
          <a:solidFill>
            <a:schemeClr val="accent3"/>
          </a:solidFill>
          <a:ln>
            <a:solidFill>
              <a:schemeClr val="accent3"/>
            </a:solidFill>
          </a:ln>
        </p:spPr>
        <p:txBody>
          <a:bodyPr lIns="72000" anchor="ctr">
            <a:noAutofit/>
          </a:bodyPr>
          <a:lstStyle>
            <a:lvl1pPr marL="0" indent="0" algn="l">
              <a:buNone/>
              <a:defRPr sz="1800" b="0">
                <a:solidFill>
                  <a:srgbClr val="FFFFFF"/>
                </a:solidFill>
              </a:defRPr>
            </a:lvl1pPr>
            <a:lvl5pPr marL="1326305" indent="0">
              <a:buNone/>
              <a:defRPr/>
            </a:lvl5pPr>
          </a:lstStyle>
          <a:p>
            <a:pPr lvl="0"/>
            <a:r>
              <a:rPr lang="en-US"/>
              <a:t>Edit Master text styles</a:t>
            </a:r>
          </a:p>
        </p:txBody>
      </p:sp>
      <p:sp>
        <p:nvSpPr>
          <p:cNvPr id="25" name="Content Placeholder 2"/>
          <p:cNvSpPr>
            <a:spLocks noGrp="1"/>
          </p:cNvSpPr>
          <p:nvPr>
            <p:ph idx="35"/>
          </p:nvPr>
        </p:nvSpPr>
        <p:spPr>
          <a:xfrm>
            <a:off x="9192127" y="4120504"/>
            <a:ext cx="2689725" cy="493200"/>
          </a:xfrm>
          <a:prstGeom prst="rect">
            <a:avLst/>
          </a:prstGeom>
          <a:solidFill>
            <a:schemeClr val="accent3"/>
          </a:solidFill>
          <a:ln>
            <a:solidFill>
              <a:schemeClr val="accent3"/>
            </a:solidFill>
          </a:ln>
        </p:spPr>
        <p:txBody>
          <a:bodyPr lIns="72000" anchor="ctr">
            <a:noAutofit/>
          </a:bodyPr>
          <a:lstStyle>
            <a:lvl1pPr marL="0" indent="0" algn="l">
              <a:buNone/>
              <a:defRPr sz="1800" b="0">
                <a:solidFill>
                  <a:srgbClr val="FFFFFF"/>
                </a:solidFill>
              </a:defRPr>
            </a:lvl1pPr>
            <a:lvl5pPr marL="1326305" indent="0">
              <a:buNone/>
              <a:defRPr/>
            </a:lvl5pPr>
          </a:lstStyle>
          <a:p>
            <a:pPr lvl="0"/>
            <a:r>
              <a:rPr lang="en-US"/>
              <a:t>Edit Master text styles</a:t>
            </a:r>
          </a:p>
        </p:txBody>
      </p:sp>
      <p:sp>
        <p:nvSpPr>
          <p:cNvPr id="27" name="Content Placeholder 2"/>
          <p:cNvSpPr>
            <a:spLocks noGrp="1"/>
          </p:cNvSpPr>
          <p:nvPr>
            <p:ph idx="36"/>
          </p:nvPr>
        </p:nvSpPr>
        <p:spPr>
          <a:xfrm>
            <a:off x="9192127" y="4759900"/>
            <a:ext cx="2689725" cy="493200"/>
          </a:xfrm>
          <a:prstGeom prst="rect">
            <a:avLst/>
          </a:prstGeom>
          <a:solidFill>
            <a:schemeClr val="accent3"/>
          </a:solidFill>
          <a:ln>
            <a:solidFill>
              <a:schemeClr val="accent3"/>
            </a:solidFill>
          </a:ln>
        </p:spPr>
        <p:txBody>
          <a:bodyPr lIns="72000" anchor="ctr">
            <a:noAutofit/>
          </a:bodyPr>
          <a:lstStyle>
            <a:lvl1pPr marL="0" indent="0" algn="l">
              <a:buNone/>
              <a:defRPr sz="1800" b="0">
                <a:solidFill>
                  <a:srgbClr val="FFFFFF"/>
                </a:solidFill>
              </a:defRPr>
            </a:lvl1pPr>
            <a:lvl5pPr marL="1326305" indent="0">
              <a:buNone/>
              <a:defRPr/>
            </a:lvl5pPr>
          </a:lstStyle>
          <a:p>
            <a:pPr lvl="0"/>
            <a:r>
              <a:rPr lang="en-US"/>
              <a:t>Edit Master text styles</a:t>
            </a:r>
          </a:p>
        </p:txBody>
      </p:sp>
      <p:sp>
        <p:nvSpPr>
          <p:cNvPr id="28" name="Content Placeholder 2"/>
          <p:cNvSpPr>
            <a:spLocks noGrp="1"/>
          </p:cNvSpPr>
          <p:nvPr>
            <p:ph idx="37"/>
          </p:nvPr>
        </p:nvSpPr>
        <p:spPr>
          <a:xfrm>
            <a:off x="9192127" y="5399298"/>
            <a:ext cx="2689725" cy="493200"/>
          </a:xfrm>
          <a:prstGeom prst="rect">
            <a:avLst/>
          </a:prstGeom>
          <a:solidFill>
            <a:schemeClr val="accent3"/>
          </a:solidFill>
          <a:ln>
            <a:solidFill>
              <a:schemeClr val="accent3"/>
            </a:solidFill>
          </a:ln>
        </p:spPr>
        <p:txBody>
          <a:bodyPr lIns="72000" anchor="ctr">
            <a:noAutofit/>
          </a:bodyPr>
          <a:lstStyle>
            <a:lvl1pPr marL="0" indent="0" algn="l">
              <a:buNone/>
              <a:defRPr sz="1800" b="0">
                <a:solidFill>
                  <a:srgbClr val="FFFFFF"/>
                </a:solidFill>
              </a:defRPr>
            </a:lvl1pPr>
            <a:lvl5pPr marL="1326305" indent="0">
              <a:buNone/>
              <a:defRPr/>
            </a:lvl5pPr>
          </a:lstStyle>
          <a:p>
            <a:pPr lvl="0"/>
            <a:r>
              <a:rPr lang="en-US"/>
              <a:t>Edit Master text styles</a:t>
            </a:r>
          </a:p>
        </p:txBody>
      </p:sp>
    </p:spTree>
    <p:extLst>
      <p:ext uri="{BB962C8B-B14F-4D97-AF65-F5344CB8AC3E}">
        <p14:creationId xmlns:p14="http://schemas.microsoft.com/office/powerpoint/2010/main" val="1690196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1/13/2020</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1320388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MAIN SLIDE WITH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lvl1pPr>
              <a:defRPr lang="en-US" dirty="0"/>
            </a:lvl1pPr>
          </a:lstStyle>
          <a:p>
            <a:pPr lvl="0"/>
            <a:r>
              <a:rPr lang="en-US"/>
              <a:t>Click to edit Master title style</a:t>
            </a:r>
            <a:endParaRPr lang="en-US" dirty="0"/>
          </a:p>
        </p:txBody>
      </p:sp>
      <p:sp>
        <p:nvSpPr>
          <p:cNvPr id="5" name="Text Placeholder 7"/>
          <p:cNvSpPr>
            <a:spLocks noGrp="1"/>
          </p:cNvSpPr>
          <p:nvPr>
            <p:ph type="body" sz="quarter" idx="13"/>
          </p:nvPr>
        </p:nvSpPr>
        <p:spPr>
          <a:xfrm>
            <a:off x="609600" y="884519"/>
            <a:ext cx="10972800" cy="5384599"/>
          </a:xfrm>
        </p:spPr>
        <p:txBody>
          <a:bodyPr>
            <a:normAutofit/>
          </a:bodyPr>
          <a:lstStyle>
            <a:lvl1pPr>
              <a:buFont typeface="+mj-lt"/>
              <a:buAutoNum type="arabicPeriod"/>
              <a:defRPr sz="1600"/>
            </a:lvl1pPr>
            <a:lvl2pPr marL="800100" indent="-342900">
              <a:buFont typeface="+mj-lt"/>
              <a:buAutoNum type="romanLcPeriod"/>
              <a:defRPr sz="1600"/>
            </a:lvl2pPr>
            <a:lvl3pPr marL="1257300" indent="-342900">
              <a:buSzPct val="100000"/>
              <a:buFontTx/>
              <a:buBlip>
                <a:blip r:embed="rId2"/>
              </a:buBlip>
              <a:defRPr sz="1600"/>
            </a:lvl3pPr>
            <a:lvl4pPr marL="1714500" indent="-342900">
              <a:buFont typeface="Courier New" panose="02070309020205020404" pitchFamily="49" charset="0"/>
              <a:buChar char="o"/>
              <a:defRPr sz="1600"/>
            </a:lvl4pPr>
            <a:lvl5pPr marL="2171700" indent="-342900">
              <a:buFont typeface="Courier New" panose="02070309020205020404" pitchFamily="49" charset="0"/>
              <a:buChar char="o"/>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4"/>
          <p:cNvSpPr>
            <a:spLocks noGrp="1"/>
          </p:cNvSpPr>
          <p:nvPr>
            <p:ph type="sldNum" sz="quarter" idx="4"/>
          </p:nvPr>
        </p:nvSpPr>
        <p:spPr>
          <a:xfrm>
            <a:off x="11551139" y="6676429"/>
            <a:ext cx="531692" cy="180000"/>
          </a:xfrm>
          <a:prstGeom prst="rect">
            <a:avLst/>
          </a:prstGeom>
        </p:spPr>
        <p:txBody>
          <a:bodyPr anchor="ctr"/>
          <a:lstStyle>
            <a:lvl1pPr algn="r">
              <a:defRPr sz="900">
                <a:solidFill>
                  <a:schemeClr val="bg1"/>
                </a:solidFill>
              </a:defRPr>
            </a:lvl1pPr>
          </a:lstStyle>
          <a:p>
            <a:fld id="{AF10E6B4-265C-5648-82D0-08196ACC50DB}" type="slidenum">
              <a:rPr lang="en-US" smtClean="0"/>
              <a:pPr/>
              <a:t>‹#›</a:t>
            </a:fld>
            <a:endParaRPr lang="en-US" dirty="0"/>
          </a:p>
        </p:txBody>
      </p:sp>
    </p:spTree>
    <p:extLst>
      <p:ext uri="{BB962C8B-B14F-4D97-AF65-F5344CB8AC3E}">
        <p14:creationId xmlns:p14="http://schemas.microsoft.com/office/powerpoint/2010/main" val="15202309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gi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5"/>
          <p:cNvSpPr/>
          <p:nvPr userDrawn="1"/>
        </p:nvSpPr>
        <p:spPr>
          <a:xfrm>
            <a:off x="0" y="-3482"/>
            <a:ext cx="12192000" cy="274638"/>
          </a:xfrm>
          <a:prstGeom prst="rect">
            <a:avLst/>
          </a:prstGeom>
          <a:solidFill>
            <a:schemeClr val="accent1"/>
          </a:solidFill>
          <a:ln w="9525" cap="flat" cmpd="sng" algn="ctr">
            <a:noFill/>
            <a:prstDash val="solid"/>
          </a:ln>
          <a:effectLst/>
        </p:spPr>
        <p:txBody>
          <a:bodyPr lIns="66310" tIns="33155" rIns="66310" bIns="33155" rtlCol="0" anchor="ctr">
            <a:noAutofit/>
          </a:bodyPr>
          <a:lstStyle/>
          <a:p>
            <a:pPr algn="r"/>
            <a:endParaRPr lang="en-GB" sz="1050" dirty="0">
              <a:solidFill>
                <a:schemeClr val="bg1"/>
              </a:solidFill>
            </a:endParaRPr>
          </a:p>
        </p:txBody>
      </p:sp>
      <p:pic>
        <p:nvPicPr>
          <p:cNvPr id="5" name="Picture 4" descr="STP-Footer.gif"/>
          <p:cNvPicPr>
            <a:picLocks noChangeAspect="1"/>
          </p:cNvPicPr>
          <p:nvPr userDrawn="1"/>
        </p:nvPicPr>
        <p:blipFill rotWithShape="1">
          <a:blip r:embed="rId10">
            <a:extLst>
              <a:ext uri="{28A0092B-C50C-407E-A947-70E740481C1C}">
                <a14:useLocalDpi xmlns:a14="http://schemas.microsoft.com/office/drawing/2010/main" val="0"/>
              </a:ext>
            </a:extLst>
          </a:blip>
          <a:srcRect l="82763" t="76491" r="2237" b="3684"/>
          <a:stretch/>
        </p:blipFill>
        <p:spPr>
          <a:xfrm>
            <a:off x="10330738" y="5489640"/>
            <a:ext cx="1840141" cy="1368000"/>
          </a:xfrm>
          <a:prstGeom prst="rect">
            <a:avLst/>
          </a:prstGeom>
        </p:spPr>
      </p:pic>
      <p:sp>
        <p:nvSpPr>
          <p:cNvPr id="2" name="Title Placeholder 1"/>
          <p:cNvSpPr>
            <a:spLocks noGrp="1"/>
          </p:cNvSpPr>
          <p:nvPr>
            <p:ph type="title"/>
          </p:nvPr>
        </p:nvSpPr>
        <p:spPr>
          <a:xfrm>
            <a:off x="241500" y="430731"/>
            <a:ext cx="10753360" cy="409075"/>
          </a:xfrm>
          <a:prstGeom prst="rect">
            <a:avLst/>
          </a:prstGeom>
        </p:spPr>
        <p:txBody>
          <a:bodyPr vert="horz" lIns="0" tIns="45720" rIns="0" bIns="45720" rtlCol="0" anchor="ctr">
            <a:noAutofit/>
          </a:bodyPr>
          <a:lstStyle/>
          <a:p>
            <a:r>
              <a:rPr lang="en-US" dirty="0"/>
              <a:t>Click to edit Master title style</a:t>
            </a:r>
          </a:p>
        </p:txBody>
      </p:sp>
      <p:sp>
        <p:nvSpPr>
          <p:cNvPr id="7" name="TextBox 6"/>
          <p:cNvSpPr txBox="1"/>
          <p:nvPr userDrawn="1"/>
        </p:nvSpPr>
        <p:spPr>
          <a:xfrm>
            <a:off x="123918" y="-31958"/>
            <a:ext cx="621499" cy="291170"/>
          </a:xfrm>
          <a:prstGeom prst="rect">
            <a:avLst/>
          </a:prstGeom>
          <a:noFill/>
        </p:spPr>
        <p:txBody>
          <a:bodyPr wrap="square" rtlCol="0">
            <a:spAutoFit/>
          </a:bodyPr>
          <a:lstStyle/>
          <a:p>
            <a:fld id="{10DFDE99-E720-411E-8BF1-DF40CAA5E62F}" type="slidenum">
              <a:rPr lang="en-GB" sz="1292" smtClean="0">
                <a:solidFill>
                  <a:schemeClr val="bg1"/>
                </a:solidFill>
              </a:rPr>
              <a:t>‹#›</a:t>
            </a:fld>
            <a:endParaRPr lang="en-GB" sz="1292" dirty="0">
              <a:solidFill>
                <a:schemeClr val="bg1"/>
              </a:solidFill>
            </a:endParaRPr>
          </a:p>
        </p:txBody>
      </p:sp>
    </p:spTree>
    <p:extLst>
      <p:ext uri="{BB962C8B-B14F-4D97-AF65-F5344CB8AC3E}">
        <p14:creationId xmlns:p14="http://schemas.microsoft.com/office/powerpoint/2010/main" val="40906647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9"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342909" rtl="0" eaLnBrk="1" latinLnBrk="0" hangingPunct="1">
        <a:spcBef>
          <a:spcPct val="0"/>
        </a:spcBef>
        <a:buNone/>
        <a:defRPr sz="2400" b="1" i="0" u="none" kern="1200">
          <a:ln>
            <a:noFill/>
          </a:ln>
          <a:solidFill>
            <a:schemeClr val="accent1"/>
          </a:solidFill>
          <a:latin typeface="Arial"/>
          <a:ea typeface="+mj-ea"/>
          <a:cs typeface="Arial"/>
        </a:defRPr>
      </a:lvl1pPr>
    </p:titleStyle>
    <p:bodyStyle>
      <a:lvl1pPr marL="257181" indent="-257181" algn="l" defTabSz="342909" rtl="0" eaLnBrk="1" latinLnBrk="0" hangingPunct="1">
        <a:spcBef>
          <a:spcPct val="20000"/>
        </a:spcBef>
        <a:spcAft>
          <a:spcPts val="450"/>
        </a:spcAft>
        <a:buClr>
          <a:schemeClr val="accent2"/>
        </a:buClr>
        <a:buFont typeface="Arial"/>
        <a:buChar char="•"/>
        <a:defRPr sz="2400" kern="1200">
          <a:solidFill>
            <a:schemeClr val="tx1"/>
          </a:solidFill>
          <a:latin typeface="Arial"/>
          <a:ea typeface="+mn-ea"/>
          <a:cs typeface="Arial"/>
        </a:defRPr>
      </a:lvl1pPr>
      <a:lvl2pPr marL="557227" indent="-214318" algn="l" defTabSz="342909" rtl="0" eaLnBrk="1" latinLnBrk="0" hangingPunct="1">
        <a:spcBef>
          <a:spcPct val="20000"/>
        </a:spcBef>
        <a:spcAft>
          <a:spcPts val="450"/>
        </a:spcAft>
        <a:buClr>
          <a:schemeClr val="accent2"/>
        </a:buClr>
        <a:buFont typeface="Arial"/>
        <a:buChar char="•"/>
        <a:defRPr sz="2100" kern="1200">
          <a:solidFill>
            <a:schemeClr val="tx1"/>
          </a:solidFill>
          <a:latin typeface="Arial"/>
          <a:ea typeface="+mn-ea"/>
          <a:cs typeface="Arial"/>
        </a:defRPr>
      </a:lvl2pPr>
      <a:lvl3pPr marL="857272" indent="-171455" algn="l" defTabSz="342909" rtl="0" eaLnBrk="1" latinLnBrk="0" hangingPunct="1">
        <a:spcBef>
          <a:spcPct val="20000"/>
        </a:spcBef>
        <a:spcAft>
          <a:spcPts val="450"/>
        </a:spcAft>
        <a:buClr>
          <a:schemeClr val="accent2"/>
        </a:buClr>
        <a:buFont typeface="Arial"/>
        <a:buChar char="•"/>
        <a:defRPr sz="1800" kern="1200">
          <a:solidFill>
            <a:schemeClr val="tx1"/>
          </a:solidFill>
          <a:latin typeface="Arial"/>
          <a:ea typeface="+mn-ea"/>
          <a:cs typeface="Arial"/>
        </a:defRPr>
      </a:lvl3pPr>
      <a:lvl4pPr marL="1200180" indent="-171455" algn="l" defTabSz="342909" rtl="0" eaLnBrk="1" latinLnBrk="0" hangingPunct="1">
        <a:spcBef>
          <a:spcPct val="20000"/>
        </a:spcBef>
        <a:spcAft>
          <a:spcPts val="450"/>
        </a:spcAft>
        <a:buClr>
          <a:schemeClr val="accent2"/>
        </a:buClr>
        <a:buFont typeface="Arial"/>
        <a:buChar char="•"/>
        <a:defRPr sz="1500" kern="1200">
          <a:solidFill>
            <a:schemeClr val="tx1"/>
          </a:solidFill>
          <a:latin typeface="Arial"/>
          <a:ea typeface="+mn-ea"/>
          <a:cs typeface="Arial"/>
        </a:defRPr>
      </a:lvl4pPr>
      <a:lvl5pPr marL="1543089" indent="-171455" algn="l" defTabSz="342909" rtl="0" eaLnBrk="1" latinLnBrk="0" hangingPunct="1">
        <a:spcBef>
          <a:spcPct val="20000"/>
        </a:spcBef>
        <a:spcAft>
          <a:spcPts val="450"/>
        </a:spcAft>
        <a:buClr>
          <a:schemeClr val="accent2"/>
        </a:buClr>
        <a:buFont typeface="Arial"/>
        <a:buChar char="•"/>
        <a:defRPr sz="1500" kern="1200">
          <a:solidFill>
            <a:schemeClr val="tx1"/>
          </a:solidFill>
          <a:latin typeface="Arial"/>
          <a:ea typeface="+mn-ea"/>
          <a:cs typeface="Arial"/>
        </a:defRPr>
      </a:lvl5pPr>
      <a:lvl6pPr marL="1885998" indent="-171455" algn="l" defTabSz="342909" rtl="0" eaLnBrk="1" latinLnBrk="0" hangingPunct="1">
        <a:spcBef>
          <a:spcPct val="20000"/>
        </a:spcBef>
        <a:buFont typeface="Arial"/>
        <a:buChar char="•"/>
        <a:defRPr sz="1500" kern="1200">
          <a:solidFill>
            <a:schemeClr val="tx1"/>
          </a:solidFill>
          <a:latin typeface="+mn-lt"/>
          <a:ea typeface="+mn-ea"/>
          <a:cs typeface="+mn-cs"/>
        </a:defRPr>
      </a:lvl6pPr>
      <a:lvl7pPr marL="2228906" indent="-171455" algn="l" defTabSz="342909" rtl="0" eaLnBrk="1" latinLnBrk="0" hangingPunct="1">
        <a:spcBef>
          <a:spcPct val="20000"/>
        </a:spcBef>
        <a:buFont typeface="Arial"/>
        <a:buChar char="•"/>
        <a:defRPr sz="1500" kern="1200">
          <a:solidFill>
            <a:schemeClr val="tx1"/>
          </a:solidFill>
          <a:latin typeface="+mn-lt"/>
          <a:ea typeface="+mn-ea"/>
          <a:cs typeface="+mn-cs"/>
        </a:defRPr>
      </a:lvl7pPr>
      <a:lvl8pPr marL="2571815" indent="-171455" algn="l" defTabSz="342909" rtl="0" eaLnBrk="1" latinLnBrk="0" hangingPunct="1">
        <a:spcBef>
          <a:spcPct val="20000"/>
        </a:spcBef>
        <a:buFont typeface="Arial"/>
        <a:buChar char="•"/>
        <a:defRPr sz="1500" kern="1200">
          <a:solidFill>
            <a:schemeClr val="tx1"/>
          </a:solidFill>
          <a:latin typeface="+mn-lt"/>
          <a:ea typeface="+mn-ea"/>
          <a:cs typeface="+mn-cs"/>
        </a:defRPr>
      </a:lvl8pPr>
      <a:lvl9pPr marL="2914723" indent="-171455" algn="l" defTabSz="342909"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9" rtl="0" eaLnBrk="1" latinLnBrk="0" hangingPunct="1">
        <a:defRPr sz="1350" kern="1200">
          <a:solidFill>
            <a:schemeClr val="tx1"/>
          </a:solidFill>
          <a:latin typeface="+mn-lt"/>
          <a:ea typeface="+mn-ea"/>
          <a:cs typeface="+mn-cs"/>
        </a:defRPr>
      </a:lvl1pPr>
      <a:lvl2pPr marL="342909" algn="l" defTabSz="342909" rtl="0" eaLnBrk="1" latinLnBrk="0" hangingPunct="1">
        <a:defRPr sz="1350" kern="1200">
          <a:solidFill>
            <a:schemeClr val="tx1"/>
          </a:solidFill>
          <a:latin typeface="+mn-lt"/>
          <a:ea typeface="+mn-ea"/>
          <a:cs typeface="+mn-cs"/>
        </a:defRPr>
      </a:lvl2pPr>
      <a:lvl3pPr marL="685817" algn="l" defTabSz="342909" rtl="0" eaLnBrk="1" latinLnBrk="0" hangingPunct="1">
        <a:defRPr sz="1350" kern="1200">
          <a:solidFill>
            <a:schemeClr val="tx1"/>
          </a:solidFill>
          <a:latin typeface="+mn-lt"/>
          <a:ea typeface="+mn-ea"/>
          <a:cs typeface="+mn-cs"/>
        </a:defRPr>
      </a:lvl3pPr>
      <a:lvl4pPr marL="1028726" algn="l" defTabSz="342909" rtl="0" eaLnBrk="1" latinLnBrk="0" hangingPunct="1">
        <a:defRPr sz="1350" kern="1200">
          <a:solidFill>
            <a:schemeClr val="tx1"/>
          </a:solidFill>
          <a:latin typeface="+mn-lt"/>
          <a:ea typeface="+mn-ea"/>
          <a:cs typeface="+mn-cs"/>
        </a:defRPr>
      </a:lvl4pPr>
      <a:lvl5pPr marL="1371634" algn="l" defTabSz="342909" rtl="0" eaLnBrk="1" latinLnBrk="0" hangingPunct="1">
        <a:defRPr sz="1350" kern="1200">
          <a:solidFill>
            <a:schemeClr val="tx1"/>
          </a:solidFill>
          <a:latin typeface="+mn-lt"/>
          <a:ea typeface="+mn-ea"/>
          <a:cs typeface="+mn-cs"/>
        </a:defRPr>
      </a:lvl5pPr>
      <a:lvl6pPr marL="1714543" algn="l" defTabSz="342909" rtl="0" eaLnBrk="1" latinLnBrk="0" hangingPunct="1">
        <a:defRPr sz="1350" kern="1200">
          <a:solidFill>
            <a:schemeClr val="tx1"/>
          </a:solidFill>
          <a:latin typeface="+mn-lt"/>
          <a:ea typeface="+mn-ea"/>
          <a:cs typeface="+mn-cs"/>
        </a:defRPr>
      </a:lvl6pPr>
      <a:lvl7pPr marL="2057451" algn="l" defTabSz="342909" rtl="0" eaLnBrk="1" latinLnBrk="0" hangingPunct="1">
        <a:defRPr sz="1350" kern="1200">
          <a:solidFill>
            <a:schemeClr val="tx1"/>
          </a:solidFill>
          <a:latin typeface="+mn-lt"/>
          <a:ea typeface="+mn-ea"/>
          <a:cs typeface="+mn-cs"/>
        </a:defRPr>
      </a:lvl7pPr>
      <a:lvl8pPr marL="2400360" algn="l" defTabSz="342909" rtl="0" eaLnBrk="1" latinLnBrk="0" hangingPunct="1">
        <a:defRPr sz="1350" kern="1200">
          <a:solidFill>
            <a:schemeClr val="tx1"/>
          </a:solidFill>
          <a:latin typeface="+mn-lt"/>
          <a:ea typeface="+mn-ea"/>
          <a:cs typeface="+mn-cs"/>
        </a:defRPr>
      </a:lvl8pPr>
      <a:lvl9pPr marL="2743269" algn="l" defTabSz="342909"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4"/>
          <p:cNvSpPr txBox="1"/>
          <p:nvPr/>
        </p:nvSpPr>
        <p:spPr>
          <a:xfrm>
            <a:off x="4453273" y="3962400"/>
            <a:ext cx="5436870" cy="685572"/>
          </a:xfrm>
          <a:prstGeom prst="rect">
            <a:avLst/>
          </a:prstGeom>
        </p:spPr>
        <p:txBody>
          <a:bodyPr vert="horz" wrap="square" lIns="0" tIns="0" rIns="0" bIns="0" rtlCol="0" anchor="t">
            <a:spAutoFit/>
          </a:bodyPr>
          <a:lstStyle/>
          <a:p>
            <a:pPr marL="12700">
              <a:lnSpc>
                <a:spcPts val="6400"/>
              </a:lnSpc>
            </a:pPr>
            <a:endParaRPr lang="en-GB" sz="2400" dirty="0">
              <a:solidFill>
                <a:srgbClr val="000000"/>
              </a:solidFill>
              <a:latin typeface="Arial"/>
              <a:cs typeface="Arial"/>
            </a:endParaRPr>
          </a:p>
        </p:txBody>
      </p:sp>
      <p:sp>
        <p:nvSpPr>
          <p:cNvPr id="14" name="Title 13">
            <a:extLst>
              <a:ext uri="{FF2B5EF4-FFF2-40B4-BE49-F238E27FC236}">
                <a16:creationId xmlns:a16="http://schemas.microsoft.com/office/drawing/2014/main" id="{F8AE3B0A-CF9E-4299-87CE-565FA4F4B4C8}"/>
              </a:ext>
            </a:extLst>
          </p:cNvPr>
          <p:cNvSpPr>
            <a:spLocks noGrp="1"/>
          </p:cNvSpPr>
          <p:nvPr>
            <p:ph type="ctrTitle"/>
          </p:nvPr>
        </p:nvSpPr>
        <p:spPr>
          <a:xfrm>
            <a:off x="2806891" y="2161337"/>
            <a:ext cx="6938299" cy="2387600"/>
          </a:xfrm>
        </p:spPr>
        <p:txBody>
          <a:bodyPr>
            <a:normAutofit/>
          </a:bodyPr>
          <a:lstStyle/>
          <a:p>
            <a:pPr algn="ctr">
              <a:lnSpc>
                <a:spcPct val="150000"/>
              </a:lnSpc>
              <a:spcAft>
                <a:spcPts val="600"/>
              </a:spcAft>
            </a:pPr>
            <a:r>
              <a:rPr lang="en-GB" dirty="0"/>
              <a:t>Kent and Medway Care Record Progress update</a:t>
            </a:r>
            <a:br>
              <a:rPr lang="en-GB" dirty="0"/>
            </a:br>
            <a:endParaRPr lang="en-GB" sz="2000" i="1" dirty="0">
              <a:solidFill>
                <a:schemeClr val="accent2"/>
              </a:solidFill>
            </a:endParaRPr>
          </a:p>
        </p:txBody>
      </p:sp>
      <p:sp>
        <p:nvSpPr>
          <p:cNvPr id="2" name="Subtitle 1"/>
          <p:cNvSpPr>
            <a:spLocks noGrp="1"/>
          </p:cNvSpPr>
          <p:nvPr>
            <p:ph type="subTitle" idx="1"/>
          </p:nvPr>
        </p:nvSpPr>
        <p:spPr/>
        <p:txBody>
          <a:bodyPr/>
          <a:lstStyle/>
          <a:p>
            <a:endParaRPr lang="en-GB" dirty="0"/>
          </a:p>
          <a:p>
            <a:r>
              <a:rPr lang="en-GB" dirty="0"/>
              <a:t>				</a:t>
            </a:r>
            <a:endParaRPr lang="en-GB" sz="2000" b="1" dirty="0">
              <a:solidFill>
                <a:schemeClr val="accent1"/>
              </a:solidFill>
              <a:ea typeface="+mj-ea"/>
            </a:endParaRPr>
          </a:p>
        </p:txBody>
      </p:sp>
    </p:spTree>
    <p:extLst>
      <p:ext uri="{BB962C8B-B14F-4D97-AF65-F5344CB8AC3E}">
        <p14:creationId xmlns:p14="http://schemas.microsoft.com/office/powerpoint/2010/main" val="779515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High Level objects of the Data and Analytics Work stream </a:t>
            </a:r>
            <a:br>
              <a:rPr lang="en-GB" dirty="0"/>
            </a:br>
            <a:r>
              <a:rPr lang="en-GB" dirty="0"/>
              <a:t>(extract from the FBC)</a:t>
            </a:r>
          </a:p>
        </p:txBody>
      </p:sp>
      <p:sp>
        <p:nvSpPr>
          <p:cNvPr id="3" name="Text Placeholder 2"/>
          <p:cNvSpPr>
            <a:spLocks noGrp="1"/>
          </p:cNvSpPr>
          <p:nvPr>
            <p:ph type="body" sz="quarter" idx="13"/>
          </p:nvPr>
        </p:nvSpPr>
        <p:spPr>
          <a:xfrm>
            <a:off x="609600" y="1209675"/>
            <a:ext cx="10972800" cy="5059443"/>
          </a:xfrm>
        </p:spPr>
        <p:txBody>
          <a:bodyPr/>
          <a:lstStyle/>
          <a:p>
            <a:pPr marL="285750" indent="-285750">
              <a:buFont typeface="Arial" panose="020B0604020202020204" pitchFamily="34" charset="0"/>
              <a:buChar char="•"/>
            </a:pPr>
            <a:r>
              <a:rPr lang="en-GB" sz="2400" dirty="0"/>
              <a:t>Ensure that data quality standards are met</a:t>
            </a:r>
          </a:p>
          <a:p>
            <a:pPr marL="285750" indent="-285750">
              <a:buFont typeface="Arial" panose="020B0604020202020204" pitchFamily="34" charset="0"/>
              <a:buChar char="•"/>
            </a:pPr>
            <a:r>
              <a:rPr lang="en-GB" sz="2400" dirty="0"/>
              <a:t>Report to the programme board issues identified relating to data quality</a:t>
            </a:r>
          </a:p>
          <a:p>
            <a:pPr marL="285750" indent="-285750">
              <a:buFont typeface="Arial" panose="020B0604020202020204" pitchFamily="34" charset="0"/>
              <a:buChar char="•"/>
            </a:pPr>
            <a:r>
              <a:rPr lang="en-GB" sz="2400" dirty="0"/>
              <a:t>Provide advice, guidance and information on data issues</a:t>
            </a:r>
          </a:p>
          <a:p>
            <a:pPr marL="285750" indent="-285750">
              <a:buFont typeface="Arial" panose="020B0604020202020204" pitchFamily="34" charset="0"/>
              <a:buChar char="•"/>
            </a:pPr>
            <a:r>
              <a:rPr lang="en-GB" sz="2400" dirty="0"/>
              <a:t>Provide link between the KMCR programme and STP population health management programme</a:t>
            </a:r>
          </a:p>
          <a:p>
            <a:pPr marL="285750" indent="-285750">
              <a:buFont typeface="Arial" panose="020B0604020202020204" pitchFamily="34" charset="0"/>
              <a:buChar char="•"/>
            </a:pPr>
            <a:r>
              <a:rPr lang="en-GB" sz="2400" dirty="0"/>
              <a:t>Link to the STP Business Intelligence governance group (Shared Health and Care Analytics Board)</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endParaRPr lang="en-GB" sz="2400" dirty="0"/>
          </a:p>
          <a:p>
            <a:endParaRPr lang="en-GB" dirty="0"/>
          </a:p>
        </p:txBody>
      </p:sp>
      <p:sp>
        <p:nvSpPr>
          <p:cNvPr id="4" name="Slide Number Placeholder 3"/>
          <p:cNvSpPr>
            <a:spLocks noGrp="1"/>
          </p:cNvSpPr>
          <p:nvPr>
            <p:ph type="sldNum" sz="quarter" idx="4"/>
          </p:nvPr>
        </p:nvSpPr>
        <p:spPr/>
        <p:txBody>
          <a:bodyPr/>
          <a:lstStyle/>
          <a:p>
            <a:fld id="{AF10E6B4-265C-5648-82D0-08196ACC50DB}" type="slidenum">
              <a:rPr lang="en-US" smtClean="0"/>
              <a:pPr/>
              <a:t>10</a:t>
            </a:fld>
            <a:endParaRPr lang="en-US" dirty="0"/>
          </a:p>
        </p:txBody>
      </p:sp>
    </p:spTree>
    <p:extLst>
      <p:ext uri="{BB962C8B-B14F-4D97-AF65-F5344CB8AC3E}">
        <p14:creationId xmlns:p14="http://schemas.microsoft.com/office/powerpoint/2010/main" val="29014323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FC642-5F8F-491B-AD44-D6389BD7A234}"/>
              </a:ext>
            </a:extLst>
          </p:cNvPr>
          <p:cNvSpPr>
            <a:spLocks noGrp="1"/>
          </p:cNvSpPr>
          <p:nvPr>
            <p:ph type="title"/>
          </p:nvPr>
        </p:nvSpPr>
        <p:spPr/>
        <p:txBody>
          <a:bodyPr>
            <a:normAutofit fontScale="90000"/>
          </a:bodyPr>
          <a:lstStyle/>
          <a:p>
            <a:r>
              <a:rPr lang="en-GB" dirty="0"/>
              <a:t>Next Steps:</a:t>
            </a:r>
          </a:p>
        </p:txBody>
      </p:sp>
      <p:sp>
        <p:nvSpPr>
          <p:cNvPr id="4" name="Text Placeholder 3">
            <a:extLst>
              <a:ext uri="{FF2B5EF4-FFF2-40B4-BE49-F238E27FC236}">
                <a16:creationId xmlns:a16="http://schemas.microsoft.com/office/drawing/2014/main" id="{72737745-294E-4435-91AC-2A4EF2416590}"/>
              </a:ext>
            </a:extLst>
          </p:cNvPr>
          <p:cNvSpPr>
            <a:spLocks noGrp="1"/>
          </p:cNvSpPr>
          <p:nvPr>
            <p:ph type="body" sz="quarter" idx="13"/>
          </p:nvPr>
        </p:nvSpPr>
        <p:spPr/>
        <p:txBody>
          <a:bodyPr>
            <a:normAutofit fontScale="92500" lnSpcReduction="20000"/>
          </a:bodyPr>
          <a:lstStyle/>
          <a:p>
            <a:pPr marL="0" indent="0">
              <a:buNone/>
            </a:pPr>
            <a:r>
              <a:rPr lang="en-GB" sz="2300" b="1" dirty="0"/>
              <a:t>Contract Management Group (CMG):</a:t>
            </a:r>
          </a:p>
          <a:p>
            <a:pPr>
              <a:lnSpc>
                <a:spcPct val="120000"/>
              </a:lnSpc>
              <a:buFont typeface="Arial" panose="020B0604020202020204" pitchFamily="34" charset="0"/>
              <a:buChar char="•"/>
            </a:pPr>
            <a:r>
              <a:rPr lang="en-GB" sz="2300" dirty="0"/>
              <a:t>The CMG are meeting on 8</a:t>
            </a:r>
            <a:r>
              <a:rPr lang="en-GB" sz="2300" baseline="30000" dirty="0"/>
              <a:t>th </a:t>
            </a:r>
            <a:r>
              <a:rPr lang="en-GB" sz="2300" dirty="0"/>
              <a:t>January, where they will be reviewing the KMCR contract  </a:t>
            </a:r>
          </a:p>
          <a:p>
            <a:pPr>
              <a:lnSpc>
                <a:spcPct val="120000"/>
              </a:lnSpc>
              <a:buFont typeface="Arial" panose="020B0604020202020204" pitchFamily="34" charset="0"/>
              <a:buChar char="•"/>
            </a:pPr>
            <a:r>
              <a:rPr lang="en-GB" sz="2300" dirty="0"/>
              <a:t>The Chair for the Contract Management Group for Phase 3 will be Gordon Flack or other KCHFT delegated Senior Manager </a:t>
            </a:r>
          </a:p>
          <a:p>
            <a:pPr>
              <a:lnSpc>
                <a:spcPct val="120000"/>
              </a:lnSpc>
              <a:buFont typeface="Arial" panose="020B0604020202020204" pitchFamily="34" charset="0"/>
              <a:buChar char="•"/>
            </a:pPr>
            <a:r>
              <a:rPr lang="en-GB" sz="2300" dirty="0"/>
              <a:t>The group will meet on a monthly basis and will be serviced by the core project team</a:t>
            </a:r>
          </a:p>
          <a:p>
            <a:pPr>
              <a:lnSpc>
                <a:spcPct val="120000"/>
              </a:lnSpc>
              <a:buFont typeface="Arial" panose="020B0604020202020204" pitchFamily="34" charset="0"/>
              <a:buChar char="•"/>
            </a:pPr>
            <a:r>
              <a:rPr lang="en-GB" sz="2300" dirty="0"/>
              <a:t>Meetings are scheduled from January 2020, the first meeting will also be used to review the TOR and to agree formal membership</a:t>
            </a:r>
          </a:p>
          <a:p>
            <a:pPr marL="0" indent="0">
              <a:buNone/>
            </a:pPr>
            <a:r>
              <a:rPr lang="en-GB" sz="2300" b="1" dirty="0"/>
              <a:t>Other Governance Groups:</a:t>
            </a:r>
          </a:p>
          <a:p>
            <a:pPr marL="0" indent="0">
              <a:lnSpc>
                <a:spcPct val="120000"/>
              </a:lnSpc>
              <a:buNone/>
            </a:pPr>
            <a:r>
              <a:rPr lang="en-GB" sz="2400" b="1" dirty="0"/>
              <a:t>The Draft Terms of Reference for all Groups are being prepared by the core project team for discussion at the KMCR Project Board and KMCR Project Groups in January. A further discussion will be required by the KMCR Project Board at its first meeting regarding the Service Management Group and Risk Management Group</a:t>
            </a:r>
          </a:p>
          <a:p>
            <a:pPr>
              <a:lnSpc>
                <a:spcPct val="120000"/>
              </a:lnSpc>
              <a:buFont typeface="Arial" panose="020B0604020202020204" pitchFamily="34" charset="0"/>
              <a:buChar char="•"/>
            </a:pPr>
            <a:endParaRPr lang="en-GB" sz="2300" dirty="0"/>
          </a:p>
          <a:p>
            <a:pPr>
              <a:lnSpc>
                <a:spcPct val="120000"/>
              </a:lnSpc>
              <a:buFont typeface="Arial" panose="020B0604020202020204" pitchFamily="34" charset="0"/>
              <a:buChar char="•"/>
            </a:pPr>
            <a:endParaRPr lang="en-GB" sz="2300" dirty="0"/>
          </a:p>
          <a:p>
            <a:pPr marL="0" indent="0">
              <a:buNone/>
            </a:pPr>
            <a:endParaRPr lang="en-GB" sz="2300" dirty="0"/>
          </a:p>
          <a:p>
            <a:pPr>
              <a:buFont typeface="Arial" panose="020B0604020202020204" pitchFamily="34" charset="0"/>
              <a:buChar char="•"/>
            </a:pPr>
            <a:endParaRPr lang="en-GB" sz="2300" dirty="0"/>
          </a:p>
          <a:p>
            <a:pPr>
              <a:buFont typeface="Arial" panose="020B0604020202020204" pitchFamily="34" charset="0"/>
              <a:buChar char="•"/>
            </a:pPr>
            <a:endParaRPr lang="en-GB" sz="2000" dirty="0"/>
          </a:p>
          <a:p>
            <a:pPr lvl="1">
              <a:buFont typeface="Arial" panose="020B0604020202020204" pitchFamily="34" charset="0"/>
              <a:buChar char="•"/>
            </a:pPr>
            <a:endParaRPr lang="en-GB" dirty="0"/>
          </a:p>
          <a:p>
            <a:pPr lvl="1">
              <a:buFont typeface="Arial" panose="020B0604020202020204" pitchFamily="34" charset="0"/>
              <a:buChar char="•"/>
            </a:pPr>
            <a:endParaRPr lang="en-GB" dirty="0"/>
          </a:p>
          <a:p>
            <a:pPr lvl="1">
              <a:buFont typeface="Arial" panose="020B0604020202020204" pitchFamily="34" charset="0"/>
              <a:buChar char="•"/>
            </a:pPr>
            <a:endParaRPr lang="en-GB" dirty="0"/>
          </a:p>
        </p:txBody>
      </p:sp>
      <p:sp>
        <p:nvSpPr>
          <p:cNvPr id="3" name="Slide Number Placeholder 2">
            <a:extLst>
              <a:ext uri="{FF2B5EF4-FFF2-40B4-BE49-F238E27FC236}">
                <a16:creationId xmlns:a16="http://schemas.microsoft.com/office/drawing/2014/main" id="{E46085FF-1423-42BD-8A44-F633A4504C73}"/>
              </a:ext>
            </a:extLst>
          </p:cNvPr>
          <p:cNvSpPr>
            <a:spLocks noGrp="1"/>
          </p:cNvSpPr>
          <p:nvPr>
            <p:ph type="sldNum" sz="quarter" idx="4"/>
          </p:nvPr>
        </p:nvSpPr>
        <p:spPr/>
        <p:txBody>
          <a:bodyPr/>
          <a:lstStyle/>
          <a:p>
            <a:fld id="{AF10E6B4-265C-5648-82D0-08196ACC50DB}" type="slidenum">
              <a:rPr lang="en-US" smtClean="0"/>
              <a:pPr/>
              <a:t>11</a:t>
            </a:fld>
            <a:endParaRPr lang="en-US" dirty="0"/>
          </a:p>
        </p:txBody>
      </p:sp>
    </p:spTree>
    <p:extLst>
      <p:ext uri="{BB962C8B-B14F-4D97-AF65-F5344CB8AC3E}">
        <p14:creationId xmlns:p14="http://schemas.microsoft.com/office/powerpoint/2010/main" val="23142625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FC642-5F8F-491B-AD44-D6389BD7A234}"/>
              </a:ext>
            </a:extLst>
          </p:cNvPr>
          <p:cNvSpPr>
            <a:spLocks noGrp="1"/>
          </p:cNvSpPr>
          <p:nvPr>
            <p:ph type="title"/>
          </p:nvPr>
        </p:nvSpPr>
        <p:spPr/>
        <p:txBody>
          <a:bodyPr>
            <a:normAutofit fontScale="90000"/>
          </a:bodyPr>
          <a:lstStyle/>
          <a:p>
            <a:r>
              <a:rPr lang="en-GB" dirty="0"/>
              <a:t>Next Steps </a:t>
            </a:r>
          </a:p>
        </p:txBody>
      </p:sp>
      <p:sp>
        <p:nvSpPr>
          <p:cNvPr id="4" name="Text Placeholder 3">
            <a:extLst>
              <a:ext uri="{FF2B5EF4-FFF2-40B4-BE49-F238E27FC236}">
                <a16:creationId xmlns:a16="http://schemas.microsoft.com/office/drawing/2014/main" id="{72737745-294E-4435-91AC-2A4EF2416590}"/>
              </a:ext>
            </a:extLst>
          </p:cNvPr>
          <p:cNvSpPr>
            <a:spLocks noGrp="1"/>
          </p:cNvSpPr>
          <p:nvPr>
            <p:ph type="body" sz="quarter" idx="13"/>
          </p:nvPr>
        </p:nvSpPr>
        <p:spPr/>
        <p:txBody>
          <a:bodyPr>
            <a:normAutofit fontScale="85000" lnSpcReduction="20000"/>
          </a:bodyPr>
          <a:lstStyle/>
          <a:p>
            <a:pPr marL="0" indent="0">
              <a:lnSpc>
                <a:spcPct val="120000"/>
              </a:lnSpc>
              <a:buNone/>
            </a:pPr>
            <a:endParaRPr lang="en-GB" sz="2000" dirty="0"/>
          </a:p>
          <a:p>
            <a:pPr marL="0" indent="0">
              <a:buNone/>
            </a:pPr>
            <a:r>
              <a:rPr lang="en-GB" sz="2000" dirty="0"/>
              <a:t> </a:t>
            </a:r>
            <a:r>
              <a:rPr lang="en-GB" sz="2000" b="1" dirty="0"/>
              <a:t>Key focus for January 2020:</a:t>
            </a:r>
          </a:p>
          <a:p>
            <a:pPr marL="0" indent="0">
              <a:buNone/>
            </a:pPr>
            <a:r>
              <a:rPr lang="en-GB" sz="2000" b="1" dirty="0"/>
              <a:t> </a:t>
            </a:r>
          </a:p>
          <a:p>
            <a:pPr lvl="1">
              <a:buFont typeface="Arial" panose="020B0604020202020204" pitchFamily="34" charset="0"/>
              <a:buChar char="•"/>
            </a:pPr>
            <a:r>
              <a:rPr lang="en-GB" sz="2000" dirty="0"/>
              <a:t>Signing of Collaboration Agreement</a:t>
            </a:r>
          </a:p>
          <a:p>
            <a:pPr lvl="1">
              <a:buFont typeface="Arial" panose="020B0604020202020204" pitchFamily="34" charset="0"/>
              <a:buChar char="•"/>
            </a:pPr>
            <a:r>
              <a:rPr lang="en-GB" sz="2000" dirty="0"/>
              <a:t>Finalise CVs for Provider Contracts from April 2020</a:t>
            </a:r>
          </a:p>
          <a:p>
            <a:pPr lvl="1">
              <a:buFont typeface="Arial" panose="020B0604020202020204" pitchFamily="34" charset="0"/>
              <a:buChar char="•"/>
            </a:pPr>
            <a:r>
              <a:rPr lang="en-GB" sz="2000" dirty="0"/>
              <a:t>Further define the resource requirements for Providers articulated in the FBC</a:t>
            </a:r>
          </a:p>
          <a:p>
            <a:pPr lvl="1">
              <a:buFont typeface="Arial" panose="020B0604020202020204" pitchFamily="34" charset="0"/>
              <a:buChar char="•"/>
            </a:pPr>
            <a:r>
              <a:rPr lang="en-GB" sz="2000" dirty="0"/>
              <a:t>Provider IT Directors pursuing HSLI funding opportunities to support the implementation of the KMCR </a:t>
            </a:r>
          </a:p>
          <a:p>
            <a:pPr lvl="1">
              <a:buFont typeface="Arial" panose="020B0604020202020204" pitchFamily="34" charset="0"/>
              <a:buChar char="•"/>
            </a:pPr>
            <a:r>
              <a:rPr lang="en-GB" sz="2000" dirty="0"/>
              <a:t>Finalise and sign Contract for KMCR solution with Supplier</a:t>
            </a:r>
          </a:p>
          <a:p>
            <a:pPr lvl="1">
              <a:buFont typeface="Arial" panose="020B0604020202020204" pitchFamily="34" charset="0"/>
              <a:buChar char="•"/>
            </a:pPr>
            <a:r>
              <a:rPr lang="en-GB" sz="2000" dirty="0"/>
              <a:t>Establishment of the Project governance structure, including underpinning groups </a:t>
            </a:r>
          </a:p>
          <a:p>
            <a:pPr lvl="1">
              <a:buFont typeface="Arial" panose="020B0604020202020204" pitchFamily="34" charset="0"/>
              <a:buChar char="•"/>
            </a:pPr>
            <a:r>
              <a:rPr lang="en-GB" sz="2000" dirty="0"/>
              <a:t>Production of the PID and Project Plan</a:t>
            </a:r>
          </a:p>
          <a:p>
            <a:pPr lvl="1">
              <a:buFont typeface="Arial" panose="020B0604020202020204" pitchFamily="34" charset="0"/>
              <a:buChar char="•"/>
            </a:pPr>
            <a:r>
              <a:rPr lang="en-GB" sz="2000" dirty="0"/>
              <a:t>Standing up project resources across the KCHFT, Cantium and Graphnet</a:t>
            </a:r>
          </a:p>
          <a:p>
            <a:pPr lvl="1">
              <a:buFont typeface="Arial" panose="020B0604020202020204" pitchFamily="34" charset="0"/>
              <a:buChar char="•"/>
            </a:pPr>
            <a:r>
              <a:rPr lang="en-GB" sz="2000" dirty="0"/>
              <a:t>Production of the mobilisation and implementation plan</a:t>
            </a:r>
          </a:p>
          <a:p>
            <a:pPr lvl="1">
              <a:buFont typeface="Arial" panose="020B0604020202020204" pitchFamily="34" charset="0"/>
              <a:buChar char="•"/>
            </a:pPr>
            <a:r>
              <a:rPr lang="en-GB" sz="2000" dirty="0"/>
              <a:t>Development of the communications and engagement strategy and plan</a:t>
            </a:r>
          </a:p>
          <a:p>
            <a:pPr lvl="1">
              <a:lnSpc>
                <a:spcPct val="120000"/>
              </a:lnSpc>
              <a:buFont typeface="Arial" panose="020B0604020202020204" pitchFamily="34" charset="0"/>
              <a:buChar char="•"/>
            </a:pPr>
            <a:r>
              <a:rPr lang="en-GB" sz="2000" dirty="0"/>
              <a:t>Attending ICP Boards to update them about the FBC, contract award and plans for Phase 3 of the Project, to ensure understanding, engagement and buy-in, as well as present the Collaboration Agreement </a:t>
            </a:r>
          </a:p>
          <a:p>
            <a:pPr marL="457200" lvl="1" indent="0">
              <a:buNone/>
            </a:pPr>
            <a:endParaRPr lang="en-GB" dirty="0"/>
          </a:p>
          <a:p>
            <a:pPr lvl="1">
              <a:buFont typeface="Arial" panose="020B0604020202020204" pitchFamily="34" charset="0"/>
              <a:buChar char="•"/>
            </a:pPr>
            <a:endParaRPr lang="en-GB" dirty="0"/>
          </a:p>
          <a:p>
            <a:pPr lvl="1">
              <a:buFont typeface="Arial" panose="020B0604020202020204" pitchFamily="34" charset="0"/>
              <a:buChar char="•"/>
            </a:pPr>
            <a:endParaRPr lang="en-GB" dirty="0"/>
          </a:p>
        </p:txBody>
      </p:sp>
      <p:sp>
        <p:nvSpPr>
          <p:cNvPr id="3" name="Slide Number Placeholder 2">
            <a:extLst>
              <a:ext uri="{FF2B5EF4-FFF2-40B4-BE49-F238E27FC236}">
                <a16:creationId xmlns:a16="http://schemas.microsoft.com/office/drawing/2014/main" id="{E46085FF-1423-42BD-8A44-F633A4504C73}"/>
              </a:ext>
            </a:extLst>
          </p:cNvPr>
          <p:cNvSpPr>
            <a:spLocks noGrp="1"/>
          </p:cNvSpPr>
          <p:nvPr>
            <p:ph type="sldNum" sz="quarter" idx="4"/>
          </p:nvPr>
        </p:nvSpPr>
        <p:spPr/>
        <p:txBody>
          <a:bodyPr/>
          <a:lstStyle/>
          <a:p>
            <a:fld id="{AF10E6B4-265C-5648-82D0-08196ACC50DB}" type="slidenum">
              <a:rPr lang="en-US" smtClean="0"/>
              <a:pPr/>
              <a:t>12</a:t>
            </a:fld>
            <a:endParaRPr lang="en-US" dirty="0"/>
          </a:p>
        </p:txBody>
      </p:sp>
    </p:spTree>
    <p:extLst>
      <p:ext uri="{BB962C8B-B14F-4D97-AF65-F5344CB8AC3E}">
        <p14:creationId xmlns:p14="http://schemas.microsoft.com/office/powerpoint/2010/main" val="378514620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5C3A6-AA93-45F6-B730-FF9BD56A71B5}"/>
              </a:ext>
            </a:extLst>
          </p:cNvPr>
          <p:cNvSpPr>
            <a:spLocks noGrp="1"/>
          </p:cNvSpPr>
          <p:nvPr>
            <p:ph type="title"/>
          </p:nvPr>
        </p:nvSpPr>
        <p:spPr/>
        <p:txBody>
          <a:bodyPr>
            <a:noAutofit/>
          </a:bodyPr>
          <a:lstStyle/>
          <a:p>
            <a:r>
              <a:rPr lang="en-GB" sz="1400" dirty="0"/>
              <a:t>KMCR Mobilisation and Implementation High Level Risks – </a:t>
            </a:r>
            <a:r>
              <a:rPr lang="en-GB" sz="1400" b="0" dirty="0">
                <a:solidFill>
                  <a:schemeClr val="tx1"/>
                </a:solidFill>
              </a:rPr>
              <a:t>The below sets out some of the high level risks that have been identified. These are being developed to form a more detailed Risk </a:t>
            </a:r>
            <a:r>
              <a:rPr lang="en-GB" sz="1400" b="0">
                <a:solidFill>
                  <a:schemeClr val="tx1"/>
                </a:solidFill>
              </a:rPr>
              <a:t>and Issues Register</a:t>
            </a:r>
            <a:endParaRPr lang="en-GB" sz="1400" b="0" dirty="0">
              <a:solidFill>
                <a:schemeClr val="tx1"/>
              </a:solidFill>
            </a:endParaRPr>
          </a:p>
        </p:txBody>
      </p:sp>
      <p:pic>
        <p:nvPicPr>
          <p:cNvPr id="6" name="Picture 5">
            <a:extLst>
              <a:ext uri="{FF2B5EF4-FFF2-40B4-BE49-F238E27FC236}">
                <a16:creationId xmlns:a16="http://schemas.microsoft.com/office/drawing/2014/main" id="{BB47BB97-27B2-49B4-8EF6-69DEAA86EEB8}"/>
              </a:ext>
            </a:extLst>
          </p:cNvPr>
          <p:cNvPicPr>
            <a:picLocks noChangeAspect="1"/>
          </p:cNvPicPr>
          <p:nvPr/>
        </p:nvPicPr>
        <p:blipFill>
          <a:blip r:embed="rId2"/>
          <a:stretch>
            <a:fillRect/>
          </a:stretch>
        </p:blipFill>
        <p:spPr>
          <a:xfrm>
            <a:off x="2360429" y="1046747"/>
            <a:ext cx="6952014" cy="5629682"/>
          </a:xfrm>
          <a:prstGeom prst="rect">
            <a:avLst/>
          </a:prstGeom>
        </p:spPr>
      </p:pic>
      <p:sp>
        <p:nvSpPr>
          <p:cNvPr id="4" name="Slide Number Placeholder 3">
            <a:extLst>
              <a:ext uri="{FF2B5EF4-FFF2-40B4-BE49-F238E27FC236}">
                <a16:creationId xmlns:a16="http://schemas.microsoft.com/office/drawing/2014/main" id="{AACAB028-8C7C-4402-B4D3-1AF2B7E0B041}"/>
              </a:ext>
            </a:extLst>
          </p:cNvPr>
          <p:cNvSpPr>
            <a:spLocks noGrp="1"/>
          </p:cNvSpPr>
          <p:nvPr>
            <p:ph type="sldNum" sz="quarter" idx="4"/>
          </p:nvPr>
        </p:nvSpPr>
        <p:spPr/>
        <p:txBody>
          <a:bodyPr/>
          <a:lstStyle/>
          <a:p>
            <a:fld id="{AF10E6B4-265C-5648-82D0-08196ACC50DB}" type="slidenum">
              <a:rPr lang="en-US" smtClean="0"/>
              <a:pPr/>
              <a:t>13</a:t>
            </a:fld>
            <a:endParaRPr lang="en-US" dirty="0"/>
          </a:p>
        </p:txBody>
      </p:sp>
    </p:spTree>
    <p:extLst>
      <p:ext uri="{BB962C8B-B14F-4D97-AF65-F5344CB8AC3E}">
        <p14:creationId xmlns:p14="http://schemas.microsoft.com/office/powerpoint/2010/main" val="235302017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a:t>The following slides provide an update to the KMCR Project Board and KMCR Project Reference Groups on progress with the KMCR project. </a:t>
            </a:r>
          </a:p>
          <a:p>
            <a:pPr marL="0" indent="0">
              <a:buNone/>
            </a:pPr>
            <a:r>
              <a:rPr lang="en-GB" b="1" dirty="0"/>
              <a:t>Endorsement of Full Business Case and Contract Award has been given by: </a:t>
            </a:r>
          </a:p>
          <a:p>
            <a:pPr lvl="1"/>
            <a:r>
              <a:rPr lang="en-GB" dirty="0"/>
              <a:t>KMCR Reference Groups</a:t>
            </a:r>
          </a:p>
          <a:p>
            <a:pPr lvl="1"/>
            <a:r>
              <a:rPr lang="en-GB" dirty="0"/>
              <a:t>KMCR Project Board</a:t>
            </a:r>
          </a:p>
          <a:p>
            <a:pPr lvl="1"/>
            <a:r>
              <a:rPr lang="en-GB" dirty="0"/>
              <a:t>STP Digital and Finance Groups, Clinical and Professional Board and Local Care Board</a:t>
            </a:r>
          </a:p>
          <a:p>
            <a:pPr lvl="1"/>
            <a:r>
              <a:rPr lang="en-GB" dirty="0"/>
              <a:t>STP Partnership Board</a:t>
            </a:r>
          </a:p>
          <a:p>
            <a:pPr marL="0" indent="0">
              <a:buNone/>
            </a:pPr>
            <a:r>
              <a:rPr lang="en-GB" b="1" dirty="0"/>
              <a:t>Approval for Full Business Case and Contract Award has been sought from and now given by:</a:t>
            </a:r>
          </a:p>
          <a:p>
            <a:pPr lvl="1"/>
            <a:r>
              <a:rPr lang="en-GB" dirty="0"/>
              <a:t>CCG Governing Bodies</a:t>
            </a:r>
          </a:p>
          <a:p>
            <a:pPr lvl="1"/>
            <a:r>
              <a:rPr lang="en-GB" dirty="0"/>
              <a:t>Kent County Council </a:t>
            </a:r>
          </a:p>
          <a:p>
            <a:pPr lvl="1"/>
            <a:r>
              <a:rPr lang="en-GB" dirty="0"/>
              <a:t>Medway Council</a:t>
            </a:r>
          </a:p>
          <a:p>
            <a:pPr lvl="1"/>
            <a:r>
              <a:rPr lang="en-GB" dirty="0"/>
              <a:t>Kent Community Health NHS Foundation Trust (KCHFT) </a:t>
            </a:r>
          </a:p>
          <a:p>
            <a:endParaRPr lang="en-GB" dirty="0"/>
          </a:p>
          <a:p>
            <a:endParaRPr lang="en-GB" dirty="0"/>
          </a:p>
        </p:txBody>
      </p:sp>
      <p:sp>
        <p:nvSpPr>
          <p:cNvPr id="3" name="Title 2"/>
          <p:cNvSpPr>
            <a:spLocks noGrp="1"/>
          </p:cNvSpPr>
          <p:nvPr>
            <p:ph type="title"/>
          </p:nvPr>
        </p:nvSpPr>
        <p:spPr/>
        <p:txBody>
          <a:bodyPr>
            <a:normAutofit fontScale="90000"/>
          </a:bodyPr>
          <a:lstStyle/>
          <a:p>
            <a:r>
              <a:rPr lang="en-GB" dirty="0"/>
              <a:t>Update Endorsement and approval</a:t>
            </a:r>
          </a:p>
        </p:txBody>
      </p:sp>
    </p:spTree>
    <p:extLst>
      <p:ext uri="{BB962C8B-B14F-4D97-AF65-F5344CB8AC3E}">
        <p14:creationId xmlns:p14="http://schemas.microsoft.com/office/powerpoint/2010/main" val="652079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FC642-5F8F-491B-AD44-D6389BD7A234}"/>
              </a:ext>
            </a:extLst>
          </p:cNvPr>
          <p:cNvSpPr>
            <a:spLocks noGrp="1"/>
          </p:cNvSpPr>
          <p:nvPr>
            <p:ph type="title"/>
          </p:nvPr>
        </p:nvSpPr>
        <p:spPr/>
        <p:txBody>
          <a:bodyPr>
            <a:normAutofit fontScale="90000"/>
          </a:bodyPr>
          <a:lstStyle/>
          <a:p>
            <a:r>
              <a:rPr lang="en-GB" dirty="0"/>
              <a:t>Next Steps – Contract for KMCR</a:t>
            </a:r>
          </a:p>
        </p:txBody>
      </p:sp>
      <p:sp>
        <p:nvSpPr>
          <p:cNvPr id="4" name="Text Placeholder 3">
            <a:extLst>
              <a:ext uri="{FF2B5EF4-FFF2-40B4-BE49-F238E27FC236}">
                <a16:creationId xmlns:a16="http://schemas.microsoft.com/office/drawing/2014/main" id="{72737745-294E-4435-91AC-2A4EF2416590}"/>
              </a:ext>
            </a:extLst>
          </p:cNvPr>
          <p:cNvSpPr>
            <a:spLocks noGrp="1"/>
          </p:cNvSpPr>
          <p:nvPr>
            <p:ph type="body" sz="quarter" idx="13"/>
          </p:nvPr>
        </p:nvSpPr>
        <p:spPr/>
        <p:txBody>
          <a:bodyPr>
            <a:normAutofit fontScale="32500" lnSpcReduction="20000"/>
          </a:bodyPr>
          <a:lstStyle/>
          <a:p>
            <a:pPr marL="0" indent="0">
              <a:buNone/>
            </a:pPr>
            <a:r>
              <a:rPr lang="en-GB" sz="4900" dirty="0"/>
              <a:t>The Contract is currently being finalised; the below sets out key activities to achieve signing of the contract:</a:t>
            </a:r>
          </a:p>
          <a:p>
            <a:pPr marL="0" indent="0">
              <a:buNone/>
            </a:pPr>
            <a:endParaRPr lang="en-GB" sz="4900" dirty="0"/>
          </a:p>
          <a:p>
            <a:pPr marL="0" indent="0">
              <a:buNone/>
            </a:pPr>
            <a:endParaRPr lang="en-GB" sz="4900" dirty="0"/>
          </a:p>
          <a:p>
            <a:pPr marL="0" indent="0">
              <a:buNone/>
            </a:pPr>
            <a:endParaRPr lang="en-GB" sz="4900" dirty="0"/>
          </a:p>
          <a:p>
            <a:pPr marL="0" indent="0">
              <a:buNone/>
            </a:pPr>
            <a:endParaRPr lang="en-GB" sz="4900" dirty="0"/>
          </a:p>
          <a:p>
            <a:pPr marL="0" indent="0">
              <a:buNone/>
            </a:pPr>
            <a:endParaRPr lang="en-GB" sz="4900" dirty="0"/>
          </a:p>
          <a:p>
            <a:pPr marL="0" indent="0">
              <a:buNone/>
            </a:pPr>
            <a:endParaRPr lang="en-GB" sz="4900" dirty="0"/>
          </a:p>
          <a:p>
            <a:pPr marL="0" indent="0">
              <a:buNone/>
            </a:pPr>
            <a:endParaRPr lang="en-GB" sz="4900" dirty="0"/>
          </a:p>
          <a:p>
            <a:pPr marL="0" indent="0">
              <a:buNone/>
            </a:pPr>
            <a:endParaRPr lang="en-GB" sz="4900" dirty="0"/>
          </a:p>
          <a:p>
            <a:pPr marL="0" indent="0">
              <a:buNone/>
            </a:pPr>
            <a:endParaRPr lang="en-GB" sz="4900" dirty="0"/>
          </a:p>
          <a:p>
            <a:pPr marL="0" indent="0">
              <a:buNone/>
            </a:pPr>
            <a:endParaRPr lang="en-GB" sz="4900" dirty="0"/>
          </a:p>
          <a:p>
            <a:pPr marL="0" indent="0">
              <a:buNone/>
            </a:pPr>
            <a:endParaRPr lang="en-GB" sz="4900" dirty="0"/>
          </a:p>
          <a:p>
            <a:pPr marL="0" indent="0">
              <a:buNone/>
            </a:pPr>
            <a:endParaRPr lang="en-GB" sz="4900" dirty="0"/>
          </a:p>
          <a:p>
            <a:pPr marL="0" indent="0">
              <a:buNone/>
            </a:pPr>
            <a:r>
              <a:rPr lang="en-GB" sz="3500" dirty="0"/>
              <a:t> </a:t>
            </a:r>
            <a:endParaRPr lang="en-GB" sz="2900" b="1" dirty="0"/>
          </a:p>
          <a:p>
            <a:pPr marL="0" indent="0">
              <a:buNone/>
            </a:pPr>
            <a:r>
              <a:rPr lang="en-GB" sz="2000" dirty="0"/>
              <a:t> </a:t>
            </a:r>
          </a:p>
          <a:p>
            <a:pPr lvl="1">
              <a:buFont typeface="Arial" panose="020B0604020202020204" pitchFamily="34" charset="0"/>
              <a:buChar char="•"/>
            </a:pPr>
            <a:endParaRPr lang="en-GB" dirty="0"/>
          </a:p>
          <a:p>
            <a:pPr lvl="1">
              <a:buFont typeface="Arial" panose="020B0604020202020204" pitchFamily="34" charset="0"/>
              <a:buChar char="•"/>
            </a:pPr>
            <a:endParaRPr lang="en-GB" dirty="0"/>
          </a:p>
          <a:p>
            <a:pPr lvl="1">
              <a:buFont typeface="Arial" panose="020B0604020202020204" pitchFamily="34" charset="0"/>
              <a:buChar char="•"/>
            </a:pPr>
            <a:endParaRPr lang="en-GB" dirty="0"/>
          </a:p>
        </p:txBody>
      </p:sp>
      <p:sp>
        <p:nvSpPr>
          <p:cNvPr id="3" name="Slide Number Placeholder 2">
            <a:extLst>
              <a:ext uri="{FF2B5EF4-FFF2-40B4-BE49-F238E27FC236}">
                <a16:creationId xmlns:a16="http://schemas.microsoft.com/office/drawing/2014/main" id="{E46085FF-1423-42BD-8A44-F633A4504C73}"/>
              </a:ext>
            </a:extLst>
          </p:cNvPr>
          <p:cNvSpPr>
            <a:spLocks noGrp="1"/>
          </p:cNvSpPr>
          <p:nvPr>
            <p:ph type="sldNum" sz="quarter" idx="4"/>
          </p:nvPr>
        </p:nvSpPr>
        <p:spPr/>
        <p:txBody>
          <a:bodyPr/>
          <a:lstStyle/>
          <a:p>
            <a:fld id="{AF10E6B4-265C-5648-82D0-08196ACC50DB}" type="slidenum">
              <a:rPr lang="en-US" smtClean="0"/>
              <a:pPr/>
              <a:t>3</a:t>
            </a:fld>
            <a:endParaRPr lang="en-US" dirty="0"/>
          </a:p>
        </p:txBody>
      </p:sp>
      <p:graphicFrame>
        <p:nvGraphicFramePr>
          <p:cNvPr id="6" name="Table 5">
            <a:extLst>
              <a:ext uri="{FF2B5EF4-FFF2-40B4-BE49-F238E27FC236}">
                <a16:creationId xmlns:a16="http://schemas.microsoft.com/office/drawing/2014/main" id="{1BBAA604-4BDF-4B40-872C-A4F1F7901DB0}"/>
              </a:ext>
            </a:extLst>
          </p:cNvPr>
          <p:cNvGraphicFramePr>
            <a:graphicFrameLocks noGrp="1"/>
          </p:cNvGraphicFramePr>
          <p:nvPr>
            <p:extLst>
              <p:ext uri="{D42A27DB-BD31-4B8C-83A1-F6EECF244321}">
                <p14:modId xmlns:p14="http://schemas.microsoft.com/office/powerpoint/2010/main" val="572251348"/>
              </p:ext>
            </p:extLst>
          </p:nvPr>
        </p:nvGraphicFramePr>
        <p:xfrm>
          <a:off x="831273" y="1298713"/>
          <a:ext cx="10177154" cy="5402659"/>
        </p:xfrm>
        <a:graphic>
          <a:graphicData uri="http://schemas.openxmlformats.org/drawingml/2006/table">
            <a:tbl>
              <a:tblPr firstRow="1" firstCol="1" bandRow="1"/>
              <a:tblGrid>
                <a:gridCol w="6163294">
                  <a:extLst>
                    <a:ext uri="{9D8B030D-6E8A-4147-A177-3AD203B41FA5}">
                      <a16:colId xmlns:a16="http://schemas.microsoft.com/office/drawing/2014/main" val="1877091685"/>
                    </a:ext>
                  </a:extLst>
                </a:gridCol>
                <a:gridCol w="2208811">
                  <a:extLst>
                    <a:ext uri="{9D8B030D-6E8A-4147-A177-3AD203B41FA5}">
                      <a16:colId xmlns:a16="http://schemas.microsoft.com/office/drawing/2014/main" val="3718660743"/>
                    </a:ext>
                  </a:extLst>
                </a:gridCol>
                <a:gridCol w="1805049">
                  <a:extLst>
                    <a:ext uri="{9D8B030D-6E8A-4147-A177-3AD203B41FA5}">
                      <a16:colId xmlns:a16="http://schemas.microsoft.com/office/drawing/2014/main" val="1784845376"/>
                    </a:ext>
                  </a:extLst>
                </a:gridCol>
              </a:tblGrid>
              <a:tr h="78825">
                <a:tc>
                  <a:txBody>
                    <a:bodyPr/>
                    <a:lstStyle/>
                    <a:p>
                      <a:pPr>
                        <a:lnSpc>
                          <a:spcPct val="107000"/>
                        </a:lnSpc>
                        <a:spcAft>
                          <a:spcPts val="1000"/>
                        </a:spcAft>
                      </a:pPr>
                      <a:r>
                        <a:rPr lang="en-GB" sz="1200" b="1" dirty="0">
                          <a:solidFill>
                            <a:srgbClr val="FFFFFF"/>
                          </a:solidFill>
                          <a:effectLst/>
                          <a:latin typeface="+mn-lt"/>
                          <a:ea typeface="Times New Roman" panose="02020603050405020304" pitchFamily="18" charset="0"/>
                          <a:cs typeface="Times New Roman" panose="02020603050405020304" pitchFamily="18" charset="0"/>
                        </a:rPr>
                        <a:t>Activity</a:t>
                      </a:r>
                      <a:endParaRPr lang="en-GB" sz="1200" dirty="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nSpc>
                          <a:spcPct val="107000"/>
                        </a:lnSpc>
                        <a:spcAft>
                          <a:spcPts val="1000"/>
                        </a:spcAft>
                      </a:pPr>
                      <a:r>
                        <a:rPr lang="en-GB" sz="1200" b="1">
                          <a:solidFill>
                            <a:srgbClr val="FFFFFF"/>
                          </a:solidFill>
                          <a:effectLst/>
                          <a:latin typeface="+mn-lt"/>
                          <a:ea typeface="Times New Roman" panose="02020603050405020304" pitchFamily="18" charset="0"/>
                          <a:cs typeface="Times New Roman" panose="02020603050405020304" pitchFamily="18" charset="0"/>
                        </a:rPr>
                        <a:t> Lead responsibility</a:t>
                      </a:r>
                      <a:endParaRPr lang="en-GB"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nSpc>
                          <a:spcPct val="107000"/>
                        </a:lnSpc>
                        <a:spcAft>
                          <a:spcPts val="1000"/>
                        </a:spcAft>
                      </a:pPr>
                      <a:r>
                        <a:rPr lang="en-GB" sz="1200" b="1" dirty="0">
                          <a:solidFill>
                            <a:srgbClr val="FFFFFF"/>
                          </a:solidFill>
                          <a:effectLst/>
                          <a:latin typeface="+mn-lt"/>
                          <a:ea typeface="Times New Roman" panose="02020603050405020304" pitchFamily="18" charset="0"/>
                          <a:cs typeface="Times New Roman" panose="02020603050405020304" pitchFamily="18" charset="0"/>
                        </a:rPr>
                        <a:t>Due date</a:t>
                      </a:r>
                      <a:endParaRPr lang="en-GB" sz="1200" dirty="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493235751"/>
                  </a:ext>
                </a:extLst>
              </a:tr>
              <a:tr h="320337">
                <a:tc>
                  <a:txBody>
                    <a:bodyPr/>
                    <a:lstStyle/>
                    <a:p>
                      <a:pPr>
                        <a:lnSpc>
                          <a:spcPct val="107000"/>
                        </a:lnSpc>
                        <a:spcAft>
                          <a:spcPts val="1000"/>
                        </a:spcAft>
                      </a:pPr>
                      <a:r>
                        <a:rPr lang="en-GB" sz="1200" dirty="0">
                          <a:effectLst/>
                          <a:latin typeface="+mn-lt"/>
                          <a:ea typeface="Times New Roman" panose="02020603050405020304" pitchFamily="18" charset="0"/>
                          <a:cs typeface="Times New Roman" panose="02020603050405020304" pitchFamily="18" charset="0"/>
                        </a:rPr>
                        <a:t>Production of a detailed implementation plan for consideration by CPRG &amp; TRG</a:t>
                      </a:r>
                      <a:endParaRPr lang="en-GB" sz="1200" dirty="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a:effectLst/>
                          <a:latin typeface="+mn-lt"/>
                          <a:ea typeface="Times New Roman" panose="02020603050405020304" pitchFamily="18" charset="0"/>
                          <a:cs typeface="Times New Roman" panose="02020603050405020304" pitchFamily="18" charset="0"/>
                        </a:rPr>
                        <a:t>Graphnet</a:t>
                      </a:r>
                      <a:endParaRPr lang="en-GB"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a:effectLst/>
                          <a:latin typeface="+mn-lt"/>
                          <a:ea typeface="Times New Roman" panose="02020603050405020304" pitchFamily="18" charset="0"/>
                          <a:cs typeface="Times New Roman" panose="02020603050405020304" pitchFamily="18" charset="0"/>
                        </a:rPr>
                        <a:t>7th January 2020</a:t>
                      </a:r>
                      <a:endParaRPr lang="en-GB" sz="120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027189"/>
                  </a:ext>
                </a:extLst>
              </a:tr>
              <a:tr h="320337">
                <a:tc>
                  <a:txBody>
                    <a:bodyPr/>
                    <a:lstStyle/>
                    <a:p>
                      <a:pPr>
                        <a:lnSpc>
                          <a:spcPct val="107000"/>
                        </a:lnSpc>
                        <a:spcBef>
                          <a:spcPts val="600"/>
                        </a:spcBef>
                        <a:spcAft>
                          <a:spcPts val="600"/>
                        </a:spcAft>
                      </a:pPr>
                      <a:r>
                        <a:rPr lang="en-GB" sz="1200" dirty="0">
                          <a:effectLst/>
                          <a:latin typeface="+mn-lt"/>
                          <a:ea typeface="Times New Roman" panose="02020603050405020304" pitchFamily="18" charset="0"/>
                          <a:cs typeface="Times New Roman" panose="02020603050405020304" pitchFamily="18" charset="0"/>
                        </a:rPr>
                        <a:t>Production of a proposed payment milestone schedule (including success measures)</a:t>
                      </a:r>
                      <a:endParaRPr lang="en-GB" sz="1200" dirty="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a:effectLst/>
                          <a:latin typeface="+mn-lt"/>
                          <a:ea typeface="Times New Roman" panose="02020603050405020304" pitchFamily="18" charset="0"/>
                          <a:cs typeface="Times New Roman" panose="02020603050405020304" pitchFamily="18" charset="0"/>
                        </a:rPr>
                        <a:t>Graphnet</a:t>
                      </a:r>
                      <a:endParaRPr lang="en-GB"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a:effectLst/>
                          <a:latin typeface="+mn-lt"/>
                          <a:ea typeface="Times New Roman" panose="02020603050405020304" pitchFamily="18" charset="0"/>
                          <a:cs typeface="Times New Roman" panose="02020603050405020304" pitchFamily="18" charset="0"/>
                        </a:rPr>
                        <a:t>7th January 2020</a:t>
                      </a:r>
                      <a:endParaRPr lang="en-GB" sz="120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3440821"/>
                  </a:ext>
                </a:extLst>
              </a:tr>
              <a:tr h="441917">
                <a:tc>
                  <a:txBody>
                    <a:bodyPr/>
                    <a:lstStyle/>
                    <a:p>
                      <a:pPr>
                        <a:lnSpc>
                          <a:spcPct val="107000"/>
                        </a:lnSpc>
                        <a:spcBef>
                          <a:spcPts val="600"/>
                        </a:spcBef>
                        <a:spcAft>
                          <a:spcPts val="600"/>
                        </a:spcAft>
                      </a:pPr>
                      <a:r>
                        <a:rPr lang="en-GB" sz="1200" dirty="0">
                          <a:effectLst/>
                          <a:latin typeface="+mn-lt"/>
                          <a:ea typeface="Times New Roman" panose="02020603050405020304" pitchFamily="18" charset="0"/>
                          <a:cs typeface="Times New Roman" panose="02020603050405020304" pitchFamily="18" charset="0"/>
                        </a:rPr>
                        <a:t>Production of KPIs for year one to be focused on implementation milestones and core system performance KPIs as already defined in the Call Off Order Form</a:t>
                      </a:r>
                      <a:endParaRPr lang="en-GB" sz="1200" dirty="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dirty="0" err="1">
                          <a:effectLst/>
                          <a:latin typeface="+mn-lt"/>
                          <a:ea typeface="Times New Roman" panose="02020603050405020304" pitchFamily="18" charset="0"/>
                          <a:cs typeface="Times New Roman" panose="02020603050405020304" pitchFamily="18" charset="0"/>
                        </a:rPr>
                        <a:t>Graphnet</a:t>
                      </a:r>
                      <a:endParaRPr lang="en-GB" sz="12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a:effectLst/>
                          <a:latin typeface="+mn-lt"/>
                          <a:ea typeface="Times New Roman" panose="02020603050405020304" pitchFamily="18" charset="0"/>
                          <a:cs typeface="Times New Roman" panose="02020603050405020304" pitchFamily="18" charset="0"/>
                        </a:rPr>
                        <a:t>7th January 2020</a:t>
                      </a:r>
                      <a:endParaRPr lang="en-GB" sz="120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6787746"/>
                  </a:ext>
                </a:extLst>
              </a:tr>
              <a:tr h="213836">
                <a:tc>
                  <a:txBody>
                    <a:bodyPr/>
                    <a:lstStyle/>
                    <a:p>
                      <a:pPr>
                        <a:lnSpc>
                          <a:spcPct val="107000"/>
                        </a:lnSpc>
                        <a:spcBef>
                          <a:spcPts val="600"/>
                        </a:spcBef>
                        <a:spcAft>
                          <a:spcPts val="600"/>
                        </a:spcAft>
                      </a:pPr>
                      <a:r>
                        <a:rPr lang="en-GB" sz="1200" dirty="0">
                          <a:effectLst/>
                          <a:latin typeface="+mn-lt"/>
                          <a:ea typeface="Times New Roman" panose="02020603050405020304" pitchFamily="18" charset="0"/>
                          <a:cs typeface="Times New Roman" panose="02020603050405020304" pitchFamily="18" charset="0"/>
                        </a:rPr>
                        <a:t>Final draft order form to be completed</a:t>
                      </a:r>
                      <a:endParaRPr lang="en-GB" sz="1200" dirty="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dirty="0">
                          <a:effectLst/>
                          <a:latin typeface="+mn-lt"/>
                          <a:ea typeface="Times New Roman" panose="02020603050405020304" pitchFamily="18" charset="0"/>
                          <a:cs typeface="Times New Roman" panose="02020603050405020304" pitchFamily="18" charset="0"/>
                        </a:rPr>
                        <a:t>James Gibbons - </a:t>
                      </a:r>
                      <a:r>
                        <a:rPr lang="en-GB" sz="1200" dirty="0" err="1">
                          <a:effectLst/>
                          <a:latin typeface="+mn-lt"/>
                          <a:ea typeface="Times New Roman" panose="02020603050405020304" pitchFamily="18" charset="0"/>
                          <a:cs typeface="Times New Roman" panose="02020603050405020304" pitchFamily="18" charset="0"/>
                        </a:rPr>
                        <a:t>Cantium</a:t>
                      </a:r>
                      <a:endParaRPr lang="en-GB" sz="12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dirty="0">
                          <a:effectLst/>
                          <a:latin typeface="+mn-lt"/>
                          <a:ea typeface="Times New Roman" panose="02020603050405020304" pitchFamily="18" charset="0"/>
                          <a:cs typeface="Times New Roman" panose="02020603050405020304" pitchFamily="18" charset="0"/>
                        </a:rPr>
                        <a:t>7th January 2020</a:t>
                      </a:r>
                      <a:endParaRPr lang="en-GB" sz="1200" dirty="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2725867"/>
                  </a:ext>
                </a:extLst>
              </a:tr>
              <a:tr h="533342">
                <a:tc>
                  <a:txBody>
                    <a:bodyPr/>
                    <a:lstStyle/>
                    <a:p>
                      <a:pPr>
                        <a:lnSpc>
                          <a:spcPct val="107000"/>
                        </a:lnSpc>
                        <a:spcAft>
                          <a:spcPts val="1000"/>
                        </a:spcAft>
                      </a:pPr>
                      <a:r>
                        <a:rPr lang="en-GB" sz="1200" dirty="0">
                          <a:effectLst/>
                          <a:latin typeface="+mn-lt"/>
                          <a:ea typeface="Times New Roman" panose="02020603050405020304" pitchFamily="18" charset="0"/>
                          <a:cs typeface="Times New Roman" panose="02020603050405020304" pitchFamily="18" charset="0"/>
                        </a:rPr>
                        <a:t>Finance and Contract Group to receive a tabled version and presentation of the final call off order form for review and endorsement</a:t>
                      </a:r>
                      <a:endParaRPr lang="en-GB" sz="1200" dirty="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dirty="0">
                          <a:effectLst/>
                          <a:latin typeface="+mn-lt"/>
                          <a:ea typeface="Times New Roman" panose="02020603050405020304" pitchFamily="18" charset="0"/>
                          <a:cs typeface="Times New Roman" panose="02020603050405020304" pitchFamily="18" charset="0"/>
                        </a:rPr>
                        <a:t>James Gibbons – </a:t>
                      </a:r>
                      <a:r>
                        <a:rPr lang="en-GB" sz="1200" dirty="0" err="1">
                          <a:effectLst/>
                          <a:latin typeface="+mn-lt"/>
                          <a:ea typeface="Times New Roman" panose="02020603050405020304" pitchFamily="18" charset="0"/>
                          <a:cs typeface="Times New Roman" panose="02020603050405020304" pitchFamily="18" charset="0"/>
                        </a:rPr>
                        <a:t>Cantium</a:t>
                      </a:r>
                      <a:r>
                        <a:rPr lang="en-GB" sz="1200" dirty="0">
                          <a:effectLst/>
                          <a:latin typeface="+mn-lt"/>
                          <a:ea typeface="Times New Roman" panose="02020603050405020304" pitchFamily="18" charset="0"/>
                          <a:cs typeface="Times New Roman" panose="02020603050405020304" pitchFamily="18" charset="0"/>
                        </a:rPr>
                        <a:t> </a:t>
                      </a:r>
                      <a:endParaRPr lang="en-GB" sz="12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a:effectLst/>
                          <a:latin typeface="+mn-lt"/>
                          <a:ea typeface="Times New Roman" panose="02020603050405020304" pitchFamily="18" charset="0"/>
                          <a:cs typeface="Times New Roman" panose="02020603050405020304" pitchFamily="18" charset="0"/>
                        </a:rPr>
                        <a:t>8th January 2020</a:t>
                      </a:r>
                      <a:endParaRPr lang="en-GB" sz="120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0447041"/>
                  </a:ext>
                </a:extLst>
              </a:tr>
              <a:tr h="345884">
                <a:tc>
                  <a:txBody>
                    <a:bodyPr/>
                    <a:lstStyle/>
                    <a:p>
                      <a:pPr>
                        <a:lnSpc>
                          <a:spcPct val="107000"/>
                        </a:lnSpc>
                        <a:spcAft>
                          <a:spcPts val="1000"/>
                        </a:spcAft>
                      </a:pPr>
                      <a:r>
                        <a:rPr lang="en-GB" sz="1200">
                          <a:effectLst/>
                          <a:latin typeface="+mn-lt"/>
                          <a:ea typeface="Times New Roman" panose="02020603050405020304" pitchFamily="18" charset="0"/>
                          <a:cs typeface="Times New Roman" panose="02020603050405020304" pitchFamily="18" charset="0"/>
                        </a:rPr>
                        <a:t>KMCR Project Board to receive an update following FCMG for information</a:t>
                      </a:r>
                      <a:endParaRPr lang="en-GB" sz="120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dirty="0">
                          <a:effectLst/>
                          <a:latin typeface="+mn-lt"/>
                          <a:ea typeface="Times New Roman" panose="02020603050405020304" pitchFamily="18" charset="0"/>
                          <a:cs typeface="Times New Roman" panose="02020603050405020304" pitchFamily="18" charset="0"/>
                        </a:rPr>
                        <a:t>KMCR Project Director</a:t>
                      </a:r>
                      <a:endParaRPr lang="en-GB" sz="12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dirty="0">
                          <a:effectLst/>
                          <a:latin typeface="+mn-lt"/>
                          <a:ea typeface="Times New Roman" panose="02020603050405020304" pitchFamily="18" charset="0"/>
                          <a:cs typeface="Times New Roman" panose="02020603050405020304" pitchFamily="18" charset="0"/>
                        </a:rPr>
                        <a:t>14th January 2020</a:t>
                      </a:r>
                      <a:endParaRPr lang="en-GB" sz="1200" dirty="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9342490"/>
                  </a:ext>
                </a:extLst>
              </a:tr>
              <a:tr h="372012">
                <a:tc>
                  <a:txBody>
                    <a:bodyPr/>
                    <a:lstStyle/>
                    <a:p>
                      <a:pPr>
                        <a:lnSpc>
                          <a:spcPct val="107000"/>
                        </a:lnSpc>
                        <a:spcBef>
                          <a:spcPts val="600"/>
                        </a:spcBef>
                        <a:spcAft>
                          <a:spcPts val="600"/>
                        </a:spcAft>
                      </a:pPr>
                      <a:r>
                        <a:rPr lang="en-GB" sz="1200">
                          <a:effectLst/>
                          <a:latin typeface="+mn-lt"/>
                          <a:ea typeface="Times New Roman" panose="02020603050405020304" pitchFamily="18" charset="0"/>
                          <a:cs typeface="Times New Roman" panose="02020603050405020304" pitchFamily="18" charset="0"/>
                        </a:rPr>
                        <a:t>TRG and CPRG to review and agree the implementation plan at the planned joint session</a:t>
                      </a:r>
                      <a:endParaRPr lang="en-GB" sz="120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a:effectLst/>
                          <a:latin typeface="+mn-lt"/>
                          <a:ea typeface="Times New Roman" panose="02020603050405020304" pitchFamily="18" charset="0"/>
                          <a:cs typeface="Times New Roman" panose="02020603050405020304" pitchFamily="18" charset="0"/>
                        </a:rPr>
                        <a:t>KMCR Project Team to CPRG and TRG</a:t>
                      </a:r>
                      <a:endParaRPr lang="en-GB"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dirty="0">
                          <a:effectLst/>
                          <a:latin typeface="+mn-lt"/>
                          <a:ea typeface="Times New Roman" panose="02020603050405020304" pitchFamily="18" charset="0"/>
                          <a:cs typeface="Times New Roman" panose="02020603050405020304" pitchFamily="18" charset="0"/>
                        </a:rPr>
                        <a:t>17th January 2020</a:t>
                      </a:r>
                      <a:endParaRPr lang="en-GB" sz="1200" dirty="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4933040"/>
                  </a:ext>
                </a:extLst>
              </a:tr>
              <a:tr h="320337">
                <a:tc>
                  <a:txBody>
                    <a:bodyPr/>
                    <a:lstStyle/>
                    <a:p>
                      <a:pPr>
                        <a:lnSpc>
                          <a:spcPct val="107000"/>
                        </a:lnSpc>
                        <a:spcAft>
                          <a:spcPts val="1000"/>
                        </a:spcAft>
                      </a:pPr>
                      <a:r>
                        <a:rPr lang="en-GB" sz="1200" dirty="0">
                          <a:effectLst/>
                          <a:latin typeface="+mn-lt"/>
                          <a:ea typeface="Times New Roman" panose="02020603050405020304" pitchFamily="18" charset="0"/>
                          <a:cs typeface="Times New Roman" panose="02020603050405020304" pitchFamily="18" charset="0"/>
                        </a:rPr>
                        <a:t>KMCR Project Board to virtually review and approve the final call off order form</a:t>
                      </a:r>
                      <a:endParaRPr lang="en-GB" sz="1200" dirty="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a:effectLst/>
                          <a:latin typeface="+mn-lt"/>
                          <a:ea typeface="Times New Roman" panose="02020603050405020304" pitchFamily="18" charset="0"/>
                          <a:cs typeface="Times New Roman" panose="02020603050405020304" pitchFamily="18" charset="0"/>
                        </a:rPr>
                        <a:t>Core Project Team to support</a:t>
                      </a:r>
                      <a:endParaRPr lang="en-GB"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dirty="0">
                          <a:effectLst/>
                          <a:latin typeface="+mn-lt"/>
                          <a:ea typeface="Times New Roman" panose="02020603050405020304" pitchFamily="18" charset="0"/>
                          <a:cs typeface="Times New Roman" panose="02020603050405020304" pitchFamily="18" charset="0"/>
                        </a:rPr>
                        <a:t>Week Commencing 20th January 2020</a:t>
                      </a:r>
                      <a:endParaRPr lang="en-GB" sz="1200" dirty="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0729817"/>
                  </a:ext>
                </a:extLst>
              </a:tr>
              <a:tr h="426840">
                <a:tc>
                  <a:txBody>
                    <a:bodyPr/>
                    <a:lstStyle/>
                    <a:p>
                      <a:pPr>
                        <a:lnSpc>
                          <a:spcPct val="107000"/>
                        </a:lnSpc>
                        <a:spcBef>
                          <a:spcPts val="600"/>
                        </a:spcBef>
                        <a:spcAft>
                          <a:spcPts val="600"/>
                        </a:spcAft>
                      </a:pPr>
                      <a:r>
                        <a:rPr lang="en-GB" sz="1200">
                          <a:effectLst/>
                          <a:latin typeface="+mn-lt"/>
                          <a:ea typeface="Times New Roman" panose="02020603050405020304" pitchFamily="18" charset="0"/>
                          <a:cs typeface="Times New Roman" panose="02020603050405020304" pitchFamily="18" charset="0"/>
                        </a:rPr>
                        <a:t>*Contract Variations for Providers need to be competed in readiness for new contract year</a:t>
                      </a:r>
                      <a:endParaRPr lang="en-GB" sz="120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effectLst/>
                          <a:latin typeface="+mn-lt"/>
                          <a:ea typeface="Times New Roman" panose="02020603050405020304" pitchFamily="18" charset="0"/>
                          <a:cs typeface="Times New Roman" panose="02020603050405020304" pitchFamily="18" charset="0"/>
                        </a:rPr>
                        <a:t> </a:t>
                      </a:r>
                      <a:endParaRPr lang="en-GB" sz="1200">
                        <a:effectLst/>
                        <a:latin typeface="+mn-lt"/>
                        <a:ea typeface="Calibri" panose="020F0502020204030204" pitchFamily="34" charset="0"/>
                        <a:cs typeface="Times New Roman" panose="02020603050405020304" pitchFamily="18" charset="0"/>
                      </a:endParaRPr>
                    </a:p>
                    <a:p>
                      <a:pPr>
                        <a:lnSpc>
                          <a:spcPct val="107000"/>
                        </a:lnSpc>
                        <a:spcAft>
                          <a:spcPts val="1000"/>
                        </a:spcAft>
                      </a:pPr>
                      <a:r>
                        <a:rPr lang="en-GB" sz="1200">
                          <a:effectLst/>
                          <a:latin typeface="+mn-lt"/>
                          <a:ea typeface="Times New Roman" panose="02020603050405020304" pitchFamily="18" charset="0"/>
                          <a:cs typeface="Times New Roman" panose="02020603050405020304" pitchFamily="18" charset="0"/>
                        </a:rPr>
                        <a:t>Optum to take forward</a:t>
                      </a:r>
                      <a:endParaRPr lang="en-GB"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dirty="0">
                          <a:effectLst/>
                          <a:latin typeface="+mn-lt"/>
                          <a:ea typeface="Times New Roman" panose="02020603050405020304" pitchFamily="18" charset="0"/>
                          <a:cs typeface="Times New Roman" panose="02020603050405020304" pitchFamily="18" charset="0"/>
                        </a:rPr>
                        <a:t> </a:t>
                      </a:r>
                      <a:endParaRPr lang="en-GB" sz="1200" dirty="0">
                        <a:effectLst/>
                        <a:latin typeface="+mn-lt"/>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en-GB" sz="1200" dirty="0">
                          <a:effectLst/>
                          <a:latin typeface="+mn-lt"/>
                          <a:ea typeface="Times New Roman" panose="02020603050405020304" pitchFamily="18" charset="0"/>
                          <a:cs typeface="Times New Roman" panose="02020603050405020304" pitchFamily="18" charset="0"/>
                        </a:rPr>
                        <a:t>27th January 2020</a:t>
                      </a:r>
                      <a:endParaRPr lang="en-GB" sz="1200" dirty="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0427972"/>
                  </a:ext>
                </a:extLst>
              </a:tr>
              <a:tr h="315380">
                <a:tc>
                  <a:txBody>
                    <a:bodyPr/>
                    <a:lstStyle/>
                    <a:p>
                      <a:pPr>
                        <a:lnSpc>
                          <a:spcPct val="107000"/>
                        </a:lnSpc>
                        <a:spcBef>
                          <a:spcPts val="600"/>
                        </a:spcBef>
                        <a:spcAft>
                          <a:spcPts val="600"/>
                        </a:spcAft>
                      </a:pPr>
                      <a:r>
                        <a:rPr lang="en-GB" sz="1200">
                          <a:effectLst/>
                          <a:latin typeface="+mn-lt"/>
                          <a:ea typeface="Times New Roman" panose="02020603050405020304" pitchFamily="18" charset="0"/>
                          <a:cs typeface="Times New Roman" panose="02020603050405020304" pitchFamily="18" charset="0"/>
                        </a:rPr>
                        <a:t>*Collaboration Agreement to be signed by all Core Organisations </a:t>
                      </a:r>
                      <a:endParaRPr lang="en-GB" sz="120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a:effectLst/>
                          <a:latin typeface="+mn-lt"/>
                          <a:ea typeface="Times New Roman" panose="02020603050405020304" pitchFamily="18" charset="0"/>
                          <a:cs typeface="Times New Roman" panose="02020603050405020304" pitchFamily="18" charset="0"/>
                        </a:rPr>
                        <a:t>Core Project Team to co-ordinate</a:t>
                      </a:r>
                      <a:endParaRPr lang="en-GB"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dirty="0">
                          <a:effectLst/>
                          <a:latin typeface="+mn-lt"/>
                          <a:ea typeface="Times New Roman" panose="02020603050405020304" pitchFamily="18" charset="0"/>
                          <a:cs typeface="Times New Roman" panose="02020603050405020304" pitchFamily="18" charset="0"/>
                        </a:rPr>
                        <a:t> 27th January 2020</a:t>
                      </a:r>
                      <a:endParaRPr lang="en-GB" sz="1200" dirty="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9058580"/>
                  </a:ext>
                </a:extLst>
              </a:tr>
              <a:tr h="306490">
                <a:tc>
                  <a:txBody>
                    <a:bodyPr/>
                    <a:lstStyle/>
                    <a:p>
                      <a:pPr>
                        <a:lnSpc>
                          <a:spcPct val="107000"/>
                        </a:lnSpc>
                        <a:spcBef>
                          <a:spcPts val="600"/>
                        </a:spcBef>
                        <a:spcAft>
                          <a:spcPts val="600"/>
                        </a:spcAft>
                      </a:pPr>
                      <a:r>
                        <a:rPr lang="en-GB" sz="1200">
                          <a:effectLst/>
                          <a:latin typeface="+mn-lt"/>
                          <a:ea typeface="Times New Roman" panose="02020603050405020304" pitchFamily="18" charset="0"/>
                          <a:cs typeface="Times New Roman" panose="02020603050405020304" pitchFamily="18" charset="0"/>
                        </a:rPr>
                        <a:t>*Contract to be issued</a:t>
                      </a:r>
                      <a:endParaRPr lang="en-GB" sz="120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a:effectLst/>
                          <a:latin typeface="+mn-lt"/>
                          <a:ea typeface="Times New Roman" panose="02020603050405020304" pitchFamily="18" charset="0"/>
                          <a:cs typeface="Times New Roman" panose="02020603050405020304" pitchFamily="18" charset="0"/>
                        </a:rPr>
                        <a:t>Core Project Team to support</a:t>
                      </a:r>
                      <a:endParaRPr lang="en-GB" sz="1200">
                        <a:effectLst/>
                        <a:latin typeface="+mn-lt"/>
                        <a:ea typeface="Calibri" panose="020F0502020204030204" pitchFamily="34" charset="0"/>
                        <a:cs typeface="Times New Roman" panose="02020603050405020304" pitchFamily="18" charset="0"/>
                      </a:endParaRPr>
                    </a:p>
                    <a:p>
                      <a:pPr>
                        <a:lnSpc>
                          <a:spcPct val="107000"/>
                        </a:lnSpc>
                        <a:spcAft>
                          <a:spcPts val="1000"/>
                        </a:spcAft>
                      </a:pPr>
                      <a:r>
                        <a:rPr lang="en-GB" sz="1200">
                          <a:effectLst/>
                          <a:latin typeface="+mn-lt"/>
                          <a:ea typeface="Times New Roman" panose="02020603050405020304" pitchFamily="18" charset="0"/>
                          <a:cs typeface="Times New Roman" panose="02020603050405020304" pitchFamily="18" charset="0"/>
                        </a:rPr>
                        <a:t> </a:t>
                      </a:r>
                      <a:endParaRPr lang="en-GB"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dirty="0">
                          <a:effectLst/>
                          <a:latin typeface="+mn-lt"/>
                          <a:ea typeface="Times New Roman" panose="02020603050405020304" pitchFamily="18" charset="0"/>
                          <a:cs typeface="Times New Roman" panose="02020603050405020304" pitchFamily="18" charset="0"/>
                        </a:rPr>
                        <a:t>Week commencing 27th January 2020</a:t>
                      </a:r>
                      <a:endParaRPr lang="en-GB" sz="1200" dirty="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5371850"/>
                  </a:ext>
                </a:extLst>
              </a:tr>
              <a:tr h="257962">
                <a:tc>
                  <a:txBody>
                    <a:bodyPr/>
                    <a:lstStyle/>
                    <a:p>
                      <a:pPr>
                        <a:lnSpc>
                          <a:spcPct val="107000"/>
                        </a:lnSpc>
                        <a:spcBef>
                          <a:spcPts val="600"/>
                        </a:spcBef>
                        <a:spcAft>
                          <a:spcPts val="600"/>
                        </a:spcAft>
                      </a:pPr>
                      <a:r>
                        <a:rPr lang="en-GB" sz="1200">
                          <a:effectLst/>
                          <a:latin typeface="+mn-lt"/>
                          <a:ea typeface="Times New Roman" panose="02020603050405020304" pitchFamily="18" charset="0"/>
                          <a:cs typeface="Times New Roman" panose="02020603050405020304" pitchFamily="18" charset="0"/>
                        </a:rPr>
                        <a:t>Contract to be signed</a:t>
                      </a:r>
                      <a:endParaRPr lang="en-GB" sz="120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effectLst/>
                          <a:latin typeface="+mn-lt"/>
                          <a:ea typeface="Times New Roman" panose="02020603050405020304" pitchFamily="18" charset="0"/>
                          <a:cs typeface="Times New Roman" panose="02020603050405020304" pitchFamily="18" charset="0"/>
                        </a:rPr>
                        <a:t>KCHFT and Graphnet</a:t>
                      </a:r>
                      <a:endParaRPr lang="en-GB"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dirty="0">
                          <a:effectLst/>
                          <a:latin typeface="+mn-lt"/>
                          <a:ea typeface="Times New Roman" panose="02020603050405020304" pitchFamily="18" charset="0"/>
                          <a:cs typeface="Times New Roman" panose="02020603050405020304" pitchFamily="18" charset="0"/>
                        </a:rPr>
                        <a:t>31st January 2020</a:t>
                      </a:r>
                      <a:endParaRPr lang="en-GB" sz="1200" dirty="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7831804"/>
                  </a:ext>
                </a:extLst>
              </a:tr>
              <a:tr h="279113">
                <a:tc>
                  <a:txBody>
                    <a:bodyPr/>
                    <a:lstStyle/>
                    <a:p>
                      <a:pPr>
                        <a:lnSpc>
                          <a:spcPct val="107000"/>
                        </a:lnSpc>
                        <a:spcBef>
                          <a:spcPts val="600"/>
                        </a:spcBef>
                        <a:spcAft>
                          <a:spcPts val="600"/>
                        </a:spcAft>
                      </a:pPr>
                      <a:r>
                        <a:rPr lang="en-GB" sz="1200">
                          <a:effectLst/>
                          <a:latin typeface="+mn-lt"/>
                          <a:ea typeface="Times New Roman" panose="02020603050405020304" pitchFamily="18" charset="0"/>
                          <a:cs typeface="Times New Roman" panose="02020603050405020304" pitchFamily="18" charset="0"/>
                        </a:rPr>
                        <a:t>Implementation to commence</a:t>
                      </a:r>
                      <a:endParaRPr lang="en-GB" sz="120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effectLst/>
                          <a:latin typeface="+mn-lt"/>
                          <a:ea typeface="Times New Roman" panose="02020603050405020304" pitchFamily="18" charset="0"/>
                          <a:cs typeface="Times New Roman" panose="02020603050405020304" pitchFamily="18" charset="0"/>
                        </a:rPr>
                        <a:t>KCHFT, Graphnet and Core Project Team, Cantium</a:t>
                      </a:r>
                      <a:endParaRPr lang="en-GB"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GB" sz="1200" dirty="0">
                          <a:effectLst/>
                          <a:latin typeface="+mn-lt"/>
                          <a:ea typeface="Times New Roman" panose="02020603050405020304" pitchFamily="18" charset="0"/>
                          <a:cs typeface="Times New Roman" panose="02020603050405020304" pitchFamily="18" charset="0"/>
                        </a:rPr>
                        <a:t>3rd February 2020</a:t>
                      </a:r>
                      <a:endParaRPr lang="en-GB" sz="1200" dirty="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089177"/>
                  </a:ext>
                </a:extLst>
              </a:tr>
              <a:tr h="279113">
                <a:tc gridSpan="3">
                  <a:txBody>
                    <a:bodyPr/>
                    <a:lstStyle/>
                    <a:p>
                      <a:pPr>
                        <a:lnSpc>
                          <a:spcPct val="107000"/>
                        </a:lnSpc>
                        <a:spcAft>
                          <a:spcPts val="1000"/>
                        </a:spcAft>
                      </a:pPr>
                      <a:r>
                        <a:rPr lang="en-GB" sz="1200" b="1" dirty="0">
                          <a:effectLst/>
                          <a:latin typeface="+mn-lt"/>
                          <a:ea typeface="Times New Roman" panose="02020603050405020304" pitchFamily="18" charset="0"/>
                          <a:cs typeface="Times New Roman" panose="02020603050405020304" pitchFamily="18" charset="0"/>
                        </a:rPr>
                        <a:t>* </a:t>
                      </a:r>
                      <a:r>
                        <a:rPr lang="en-GB" sz="1200" dirty="0">
                          <a:effectLst/>
                          <a:latin typeface="+mn-lt"/>
                          <a:ea typeface="Times New Roman" panose="02020603050405020304" pitchFamily="18" charset="0"/>
                          <a:cs typeface="Times New Roman" panose="02020603050405020304" pitchFamily="18" charset="0"/>
                        </a:rPr>
                        <a:t>These actions are interdependent and need to be completed prior to contract signing </a:t>
                      </a:r>
                      <a:endParaRPr lang="en-GB" sz="1200" dirty="0">
                        <a:effectLst/>
                        <a:latin typeface="+mn-lt"/>
                        <a:ea typeface="Calibri" panose="020F0502020204030204" pitchFamily="34" charset="0"/>
                        <a:cs typeface="Times New Roman" panose="02020603050405020304" pitchFamily="18" charset="0"/>
                      </a:endParaRPr>
                    </a:p>
                  </a:txBody>
                  <a:tcPr marL="19872" marR="19872" marT="54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07466217"/>
                  </a:ext>
                </a:extLst>
              </a:tr>
            </a:tbl>
          </a:graphicData>
        </a:graphic>
      </p:graphicFrame>
    </p:spTree>
    <p:extLst>
      <p:ext uri="{BB962C8B-B14F-4D97-AF65-F5344CB8AC3E}">
        <p14:creationId xmlns:p14="http://schemas.microsoft.com/office/powerpoint/2010/main" val="20827762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FC642-5F8F-491B-AD44-D6389BD7A234}"/>
              </a:ext>
            </a:extLst>
          </p:cNvPr>
          <p:cNvSpPr>
            <a:spLocks noGrp="1"/>
          </p:cNvSpPr>
          <p:nvPr>
            <p:ph type="title"/>
          </p:nvPr>
        </p:nvSpPr>
        <p:spPr/>
        <p:txBody>
          <a:bodyPr>
            <a:noAutofit/>
          </a:bodyPr>
          <a:lstStyle/>
          <a:p>
            <a:r>
              <a:rPr lang="en-GB" sz="2800" dirty="0"/>
              <a:t>Next Steps</a:t>
            </a:r>
          </a:p>
        </p:txBody>
      </p:sp>
      <p:sp>
        <p:nvSpPr>
          <p:cNvPr id="4" name="Text Placeholder 3">
            <a:extLst>
              <a:ext uri="{FF2B5EF4-FFF2-40B4-BE49-F238E27FC236}">
                <a16:creationId xmlns:a16="http://schemas.microsoft.com/office/drawing/2014/main" id="{72737745-294E-4435-91AC-2A4EF2416590}"/>
              </a:ext>
            </a:extLst>
          </p:cNvPr>
          <p:cNvSpPr>
            <a:spLocks noGrp="1"/>
          </p:cNvSpPr>
          <p:nvPr>
            <p:ph type="body" sz="quarter" idx="13"/>
          </p:nvPr>
        </p:nvSpPr>
        <p:spPr/>
        <p:txBody>
          <a:bodyPr>
            <a:normAutofit fontScale="85000" lnSpcReduction="20000"/>
          </a:bodyPr>
          <a:lstStyle/>
          <a:p>
            <a:pPr marL="0" indent="0">
              <a:buNone/>
            </a:pPr>
            <a:endParaRPr lang="en-GB" sz="2600" b="1" dirty="0"/>
          </a:p>
          <a:p>
            <a:pPr marL="0" indent="0">
              <a:buNone/>
            </a:pPr>
            <a:r>
              <a:rPr lang="en-GB" sz="2600" b="1" dirty="0"/>
              <a:t>Collaboration Agreement:</a:t>
            </a:r>
          </a:p>
          <a:p>
            <a:pPr marL="0" indent="0">
              <a:lnSpc>
                <a:spcPct val="120000"/>
              </a:lnSpc>
              <a:buNone/>
            </a:pPr>
            <a:r>
              <a:rPr lang="en-GB" sz="2600" dirty="0"/>
              <a:t>Currently being finalised following approvals and will be sent out from the SRO to ICPs for signing early in January 2020 </a:t>
            </a:r>
          </a:p>
          <a:p>
            <a:pPr marL="0" indent="0">
              <a:buNone/>
            </a:pPr>
            <a:endParaRPr lang="en-GB" sz="2600" b="1" dirty="0"/>
          </a:p>
          <a:p>
            <a:pPr marL="0" indent="0">
              <a:buNone/>
            </a:pPr>
            <a:r>
              <a:rPr lang="en-GB" sz="2600" b="1" dirty="0"/>
              <a:t>KMCR Project Board:</a:t>
            </a:r>
          </a:p>
          <a:p>
            <a:pPr>
              <a:buFont typeface="Arial" panose="020B0604020202020204" pitchFamily="34" charset="0"/>
              <a:buChar char="•"/>
            </a:pPr>
            <a:r>
              <a:rPr lang="en-GB" sz="2600" dirty="0"/>
              <a:t>The SRO will continue to be Susan Acott, Chief Executive of EKHUFT. </a:t>
            </a:r>
          </a:p>
          <a:p>
            <a:pPr>
              <a:lnSpc>
                <a:spcPct val="120000"/>
              </a:lnSpc>
              <a:buFont typeface="Arial" panose="020B0604020202020204" pitchFamily="34" charset="0"/>
              <a:buChar char="•"/>
            </a:pPr>
            <a:r>
              <a:rPr lang="en-GB" sz="2600" dirty="0"/>
              <a:t>Meetings are now diarised from January, with the first meeting of 2020 taking place on 14</a:t>
            </a:r>
            <a:r>
              <a:rPr lang="en-GB" sz="2600" baseline="30000" dirty="0"/>
              <a:t>th</a:t>
            </a:r>
            <a:r>
              <a:rPr lang="en-GB" sz="2600" dirty="0"/>
              <a:t> January</a:t>
            </a:r>
          </a:p>
          <a:p>
            <a:pPr>
              <a:lnSpc>
                <a:spcPct val="120000"/>
              </a:lnSpc>
              <a:buFont typeface="Arial" panose="020B0604020202020204" pitchFamily="34" charset="0"/>
              <a:buChar char="•"/>
            </a:pPr>
            <a:r>
              <a:rPr lang="en-GB" sz="2600" dirty="0"/>
              <a:t>This meeting will be used to agree TOR and formal membership for the Board for phase 3, as well as the endorsement of Chairs and underpinning Groups for the KMCR governance structure and to receive an update on progress with the Contract</a:t>
            </a:r>
          </a:p>
          <a:p>
            <a:pPr marL="0" indent="0">
              <a:buNone/>
            </a:pPr>
            <a:r>
              <a:rPr lang="en-GB" sz="2000" dirty="0"/>
              <a:t> </a:t>
            </a:r>
          </a:p>
          <a:p>
            <a:pPr lvl="1">
              <a:buFont typeface="Arial" panose="020B0604020202020204" pitchFamily="34" charset="0"/>
              <a:buChar char="•"/>
            </a:pPr>
            <a:endParaRPr lang="en-GB" dirty="0"/>
          </a:p>
          <a:p>
            <a:pPr lvl="1">
              <a:buFont typeface="Arial" panose="020B0604020202020204" pitchFamily="34" charset="0"/>
              <a:buChar char="•"/>
            </a:pPr>
            <a:endParaRPr lang="en-GB" dirty="0"/>
          </a:p>
          <a:p>
            <a:pPr lvl="1">
              <a:buFont typeface="Arial" panose="020B0604020202020204" pitchFamily="34" charset="0"/>
              <a:buChar char="•"/>
            </a:pPr>
            <a:endParaRPr lang="en-GB" dirty="0"/>
          </a:p>
        </p:txBody>
      </p:sp>
      <p:sp>
        <p:nvSpPr>
          <p:cNvPr id="3" name="Slide Number Placeholder 2">
            <a:extLst>
              <a:ext uri="{FF2B5EF4-FFF2-40B4-BE49-F238E27FC236}">
                <a16:creationId xmlns:a16="http://schemas.microsoft.com/office/drawing/2014/main" id="{E46085FF-1423-42BD-8A44-F633A4504C73}"/>
              </a:ext>
            </a:extLst>
          </p:cNvPr>
          <p:cNvSpPr>
            <a:spLocks noGrp="1"/>
          </p:cNvSpPr>
          <p:nvPr>
            <p:ph type="sldNum" sz="quarter" idx="4"/>
          </p:nvPr>
        </p:nvSpPr>
        <p:spPr/>
        <p:txBody>
          <a:bodyPr/>
          <a:lstStyle/>
          <a:p>
            <a:fld id="{AF10E6B4-265C-5648-82D0-08196ACC50DB}" type="slidenum">
              <a:rPr lang="en-US" smtClean="0"/>
              <a:pPr/>
              <a:t>4</a:t>
            </a:fld>
            <a:endParaRPr lang="en-US" dirty="0"/>
          </a:p>
        </p:txBody>
      </p:sp>
    </p:spTree>
    <p:extLst>
      <p:ext uri="{BB962C8B-B14F-4D97-AF65-F5344CB8AC3E}">
        <p14:creationId xmlns:p14="http://schemas.microsoft.com/office/powerpoint/2010/main" val="1623719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042CD57-4C77-432C-AA8C-8D59A0BE0E0F}"/>
              </a:ext>
            </a:extLst>
          </p:cNvPr>
          <p:cNvPicPr>
            <a:picLocks noGrp="1" noChangeAspect="1"/>
          </p:cNvPicPr>
          <p:nvPr>
            <p:ph idx="1"/>
          </p:nvPr>
        </p:nvPicPr>
        <p:blipFill>
          <a:blip r:embed="rId2"/>
          <a:stretch>
            <a:fillRect/>
          </a:stretch>
        </p:blipFill>
        <p:spPr>
          <a:xfrm>
            <a:off x="1016267" y="1168843"/>
            <a:ext cx="9339880" cy="4881158"/>
          </a:xfrm>
          <a:prstGeom prst="rect">
            <a:avLst/>
          </a:prstGeom>
        </p:spPr>
      </p:pic>
      <p:sp>
        <p:nvSpPr>
          <p:cNvPr id="3" name="Title 2">
            <a:extLst>
              <a:ext uri="{FF2B5EF4-FFF2-40B4-BE49-F238E27FC236}">
                <a16:creationId xmlns:a16="http://schemas.microsoft.com/office/drawing/2014/main" id="{4BB2051A-3B8E-4416-A5AE-77227389450E}"/>
              </a:ext>
            </a:extLst>
          </p:cNvPr>
          <p:cNvSpPr>
            <a:spLocks noGrp="1"/>
          </p:cNvSpPr>
          <p:nvPr>
            <p:ph type="title"/>
          </p:nvPr>
        </p:nvSpPr>
        <p:spPr/>
        <p:txBody>
          <a:bodyPr>
            <a:normAutofit fontScale="90000"/>
          </a:bodyPr>
          <a:lstStyle/>
          <a:p>
            <a:r>
              <a:rPr lang="en-GB" dirty="0"/>
              <a:t>KMCR Governance Arrangements </a:t>
            </a:r>
          </a:p>
        </p:txBody>
      </p:sp>
    </p:spTree>
    <p:extLst>
      <p:ext uri="{BB962C8B-B14F-4D97-AF65-F5344CB8AC3E}">
        <p14:creationId xmlns:p14="http://schemas.microsoft.com/office/powerpoint/2010/main" val="3136358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4D17DC-3113-4DDE-8EB1-7F8D21350024}"/>
              </a:ext>
            </a:extLst>
          </p:cNvPr>
          <p:cNvSpPr>
            <a:spLocks noGrp="1"/>
          </p:cNvSpPr>
          <p:nvPr>
            <p:ph type="title"/>
          </p:nvPr>
        </p:nvSpPr>
        <p:spPr>
          <a:xfrm>
            <a:off x="222124" y="681036"/>
            <a:ext cx="11174357" cy="605503"/>
          </a:xfrm>
        </p:spPr>
        <p:txBody>
          <a:bodyPr/>
          <a:lstStyle/>
          <a:p>
            <a:r>
              <a:rPr lang="en-GB" sz="2400" dirty="0"/>
              <a:t>Next Steps</a:t>
            </a:r>
            <a:br>
              <a:rPr lang="en-GB" sz="1800" dirty="0"/>
            </a:br>
            <a:br>
              <a:rPr lang="en-GB" sz="1800" dirty="0"/>
            </a:br>
            <a:r>
              <a:rPr lang="en-GB" sz="1600" b="0" dirty="0">
                <a:solidFill>
                  <a:schemeClr val="tx1"/>
                </a:solidFill>
              </a:rPr>
              <a:t>The Project Team will be seeking appropriate membership of the groups within the governance structure from all Core Organisations these are:</a:t>
            </a:r>
            <a:br>
              <a:rPr lang="en-GB" sz="1600" b="0" dirty="0">
                <a:solidFill>
                  <a:schemeClr val="tx1"/>
                </a:solidFill>
              </a:rPr>
            </a:br>
            <a:endParaRPr lang="en-GB" sz="1600" b="0" dirty="0">
              <a:solidFill>
                <a:schemeClr val="tx1"/>
              </a:solidFill>
            </a:endParaRPr>
          </a:p>
        </p:txBody>
      </p:sp>
      <p:sp>
        <p:nvSpPr>
          <p:cNvPr id="5" name="Content Placeholder 4">
            <a:extLst>
              <a:ext uri="{FF2B5EF4-FFF2-40B4-BE49-F238E27FC236}">
                <a16:creationId xmlns:a16="http://schemas.microsoft.com/office/drawing/2014/main" id="{EB501A1A-2828-4CF3-8A35-7E549F2AEAB6}"/>
              </a:ext>
            </a:extLst>
          </p:cNvPr>
          <p:cNvSpPr>
            <a:spLocks noGrp="1"/>
          </p:cNvSpPr>
          <p:nvPr>
            <p:ph idx="10"/>
          </p:nvPr>
        </p:nvSpPr>
        <p:spPr>
          <a:xfrm>
            <a:off x="222124" y="1684421"/>
            <a:ext cx="5522533" cy="4492542"/>
          </a:xfrm>
        </p:spPr>
        <p:txBody>
          <a:bodyPr/>
          <a:lstStyle/>
          <a:p>
            <a:r>
              <a:rPr lang="en-GB" sz="1600" b="1" dirty="0"/>
              <a:t>Acute Trusts</a:t>
            </a:r>
          </a:p>
          <a:p>
            <a:pPr lvl="0"/>
            <a:r>
              <a:rPr lang="en-GB" sz="1600" dirty="0"/>
              <a:t>Dartford and Gravesham NHS Trust</a:t>
            </a:r>
          </a:p>
          <a:p>
            <a:pPr lvl="0"/>
            <a:r>
              <a:rPr lang="en-GB" sz="1600" dirty="0"/>
              <a:t>East Kent Hospitals University NHS Foundation Trust (EKHUFT)</a:t>
            </a:r>
          </a:p>
          <a:p>
            <a:pPr lvl="0"/>
            <a:r>
              <a:rPr lang="en-GB" sz="1600" dirty="0"/>
              <a:t>Medway Maritime Hospital - Medway NHS Foundation Trust</a:t>
            </a:r>
          </a:p>
          <a:p>
            <a:pPr lvl="0"/>
            <a:r>
              <a:rPr lang="en-GB" sz="1600" dirty="0"/>
              <a:t>Maidstone and Tunbridge Wells NHS Trust</a:t>
            </a:r>
          </a:p>
          <a:p>
            <a:r>
              <a:rPr lang="en-GB" sz="1600" b="1" dirty="0"/>
              <a:t>Mental Health Trusts</a:t>
            </a:r>
          </a:p>
          <a:p>
            <a:pPr lvl="0"/>
            <a:r>
              <a:rPr lang="en-GB" sz="1600" dirty="0"/>
              <a:t>Kent and Medway Partnership NHS and Social Care Partnership Trust</a:t>
            </a:r>
          </a:p>
          <a:p>
            <a:pPr lvl="0"/>
            <a:r>
              <a:rPr lang="en-GB" sz="1600" dirty="0"/>
              <a:t>North East London Foundation Trust</a:t>
            </a:r>
          </a:p>
          <a:p>
            <a:pPr marL="0" indent="0">
              <a:buNone/>
            </a:pPr>
            <a:endParaRPr lang="en-GB" dirty="0"/>
          </a:p>
        </p:txBody>
      </p:sp>
      <p:sp>
        <p:nvSpPr>
          <p:cNvPr id="6" name="Content Placeholder 5">
            <a:extLst>
              <a:ext uri="{FF2B5EF4-FFF2-40B4-BE49-F238E27FC236}">
                <a16:creationId xmlns:a16="http://schemas.microsoft.com/office/drawing/2014/main" id="{AE9A0323-8C6D-483F-80B2-521B913EF5CB}"/>
              </a:ext>
            </a:extLst>
          </p:cNvPr>
          <p:cNvSpPr>
            <a:spLocks noGrp="1"/>
          </p:cNvSpPr>
          <p:nvPr>
            <p:ph idx="11"/>
          </p:nvPr>
        </p:nvSpPr>
        <p:spPr>
          <a:xfrm>
            <a:off x="6070364" y="1684419"/>
            <a:ext cx="5522533" cy="4492543"/>
          </a:xfrm>
        </p:spPr>
        <p:txBody>
          <a:bodyPr/>
          <a:lstStyle/>
          <a:p>
            <a:r>
              <a:rPr lang="en-GB" sz="1600" b="1" dirty="0"/>
              <a:t>Community Providers</a:t>
            </a:r>
          </a:p>
          <a:p>
            <a:pPr lvl="0"/>
            <a:r>
              <a:rPr lang="en-GB" sz="1600" dirty="0"/>
              <a:t>Kent Community Health NHS Foundation Trust</a:t>
            </a:r>
          </a:p>
          <a:p>
            <a:pPr lvl="0"/>
            <a:r>
              <a:rPr lang="en-GB" sz="1600" dirty="0"/>
              <a:t>Virgin Care</a:t>
            </a:r>
          </a:p>
          <a:p>
            <a:pPr lvl="0"/>
            <a:r>
              <a:rPr lang="en-GB" sz="1600" dirty="0"/>
              <a:t>Medway Community Healthcare</a:t>
            </a:r>
          </a:p>
          <a:p>
            <a:r>
              <a:rPr lang="en-GB" sz="1600" b="1" dirty="0"/>
              <a:t>Other primary care providers</a:t>
            </a:r>
          </a:p>
          <a:p>
            <a:pPr lvl="0"/>
            <a:r>
              <a:rPr lang="en-GB" sz="1600" dirty="0"/>
              <a:t>GPs, GP Federations and Primary Care Networks (PCNs)</a:t>
            </a:r>
          </a:p>
          <a:p>
            <a:pPr lvl="0"/>
            <a:r>
              <a:rPr lang="en-GB" sz="1600" dirty="0"/>
              <a:t>SECAmb</a:t>
            </a:r>
          </a:p>
          <a:p>
            <a:pPr lvl="0"/>
            <a:r>
              <a:rPr lang="en-GB" sz="1600" dirty="0"/>
              <a:t>Out of Hours providers</a:t>
            </a:r>
          </a:p>
          <a:p>
            <a:r>
              <a:rPr lang="en-GB" sz="1600" b="1" dirty="0"/>
              <a:t>Commissioners</a:t>
            </a:r>
          </a:p>
          <a:p>
            <a:pPr lvl="0"/>
            <a:r>
              <a:rPr lang="en-GB" sz="1600" dirty="0"/>
              <a:t>Kent and Medway CCGs</a:t>
            </a:r>
          </a:p>
          <a:p>
            <a:pPr lvl="0"/>
            <a:r>
              <a:rPr lang="en-GB" sz="1600" dirty="0"/>
              <a:t>Kent County Council (children and adults services)</a:t>
            </a:r>
          </a:p>
          <a:p>
            <a:pPr lvl="0"/>
            <a:r>
              <a:rPr lang="en-GB" sz="1600" dirty="0"/>
              <a:t>Medway Council (children and adults services)</a:t>
            </a:r>
          </a:p>
          <a:p>
            <a:endParaRPr lang="en-GB" dirty="0"/>
          </a:p>
        </p:txBody>
      </p:sp>
    </p:spTree>
    <p:extLst>
      <p:ext uri="{BB962C8B-B14F-4D97-AF65-F5344CB8AC3E}">
        <p14:creationId xmlns:p14="http://schemas.microsoft.com/office/powerpoint/2010/main" val="654002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FC642-5F8F-491B-AD44-D6389BD7A234}"/>
              </a:ext>
            </a:extLst>
          </p:cNvPr>
          <p:cNvSpPr>
            <a:spLocks noGrp="1"/>
          </p:cNvSpPr>
          <p:nvPr>
            <p:ph type="title"/>
          </p:nvPr>
        </p:nvSpPr>
        <p:spPr/>
        <p:txBody>
          <a:bodyPr>
            <a:normAutofit fontScale="90000"/>
          </a:bodyPr>
          <a:lstStyle/>
          <a:p>
            <a:r>
              <a:rPr lang="en-GB" dirty="0"/>
              <a:t>Next Steps:</a:t>
            </a:r>
          </a:p>
        </p:txBody>
      </p:sp>
      <p:sp>
        <p:nvSpPr>
          <p:cNvPr id="4" name="Text Placeholder 3">
            <a:extLst>
              <a:ext uri="{FF2B5EF4-FFF2-40B4-BE49-F238E27FC236}">
                <a16:creationId xmlns:a16="http://schemas.microsoft.com/office/drawing/2014/main" id="{72737745-294E-4435-91AC-2A4EF2416590}"/>
              </a:ext>
            </a:extLst>
          </p:cNvPr>
          <p:cNvSpPr>
            <a:spLocks noGrp="1"/>
          </p:cNvSpPr>
          <p:nvPr>
            <p:ph type="body" sz="quarter" idx="13"/>
          </p:nvPr>
        </p:nvSpPr>
        <p:spPr/>
        <p:txBody>
          <a:bodyPr>
            <a:normAutofit/>
          </a:bodyPr>
          <a:lstStyle/>
          <a:p>
            <a:pPr marL="0" indent="0">
              <a:buNone/>
            </a:pPr>
            <a:endParaRPr lang="en-GB" sz="2000" b="1" dirty="0"/>
          </a:p>
          <a:p>
            <a:pPr marL="342900" indent="-342900">
              <a:buFont typeface="Arial" panose="020B0604020202020204" pitchFamily="34" charset="0"/>
              <a:buChar char="•"/>
            </a:pPr>
            <a:endParaRPr lang="en-GB" sz="2000" b="1" dirty="0"/>
          </a:p>
          <a:p>
            <a:pPr marL="342900" indent="-342900">
              <a:buFont typeface="Arial" panose="020B0604020202020204" pitchFamily="34" charset="0"/>
              <a:buChar char="•"/>
            </a:pPr>
            <a:r>
              <a:rPr lang="en-GB" sz="2400" dirty="0"/>
              <a:t>A joint meeting of the KMCR Clinical and Professionals Group and the Technical Group will take place on 17</a:t>
            </a:r>
            <a:r>
              <a:rPr lang="en-GB" sz="2400" baseline="30000" dirty="0"/>
              <a:t>th</a:t>
            </a:r>
            <a:r>
              <a:rPr lang="en-GB" sz="2400" dirty="0"/>
              <a:t> January 2020. </a:t>
            </a:r>
          </a:p>
          <a:p>
            <a:pPr marL="342900" indent="-342900">
              <a:buFont typeface="Arial" panose="020B0604020202020204" pitchFamily="34" charset="0"/>
              <a:buChar char="•"/>
            </a:pPr>
            <a:r>
              <a:rPr lang="en-GB" sz="2400" dirty="0"/>
              <a:t>This meeting will be used to review the Implementation Plan and agree how this will be taken forward through the workstreams of these two key groups</a:t>
            </a:r>
          </a:p>
          <a:p>
            <a:pPr marL="0" indent="0">
              <a:buNone/>
            </a:pPr>
            <a:endParaRPr lang="en-GB" sz="2000" dirty="0"/>
          </a:p>
          <a:p>
            <a:pPr lvl="1">
              <a:buFont typeface="Arial" panose="020B0604020202020204" pitchFamily="34" charset="0"/>
              <a:buChar char="•"/>
            </a:pPr>
            <a:endParaRPr lang="en-GB" dirty="0"/>
          </a:p>
          <a:p>
            <a:pPr lvl="1">
              <a:buFont typeface="Arial" panose="020B0604020202020204" pitchFamily="34" charset="0"/>
              <a:buChar char="•"/>
            </a:pPr>
            <a:endParaRPr lang="en-GB" dirty="0"/>
          </a:p>
          <a:p>
            <a:pPr lvl="1">
              <a:buFont typeface="Arial" panose="020B0604020202020204" pitchFamily="34" charset="0"/>
              <a:buChar char="•"/>
            </a:pPr>
            <a:endParaRPr lang="en-GB" dirty="0"/>
          </a:p>
        </p:txBody>
      </p:sp>
      <p:sp>
        <p:nvSpPr>
          <p:cNvPr id="3" name="Slide Number Placeholder 2">
            <a:extLst>
              <a:ext uri="{FF2B5EF4-FFF2-40B4-BE49-F238E27FC236}">
                <a16:creationId xmlns:a16="http://schemas.microsoft.com/office/drawing/2014/main" id="{E46085FF-1423-42BD-8A44-F633A4504C73}"/>
              </a:ext>
            </a:extLst>
          </p:cNvPr>
          <p:cNvSpPr>
            <a:spLocks noGrp="1"/>
          </p:cNvSpPr>
          <p:nvPr>
            <p:ph type="sldNum" sz="quarter" idx="4"/>
          </p:nvPr>
        </p:nvSpPr>
        <p:spPr/>
        <p:txBody>
          <a:bodyPr/>
          <a:lstStyle/>
          <a:p>
            <a:fld id="{AF10E6B4-265C-5648-82D0-08196ACC50DB}" type="slidenum">
              <a:rPr lang="en-US" smtClean="0"/>
              <a:pPr/>
              <a:t>7</a:t>
            </a:fld>
            <a:endParaRPr lang="en-US" dirty="0"/>
          </a:p>
        </p:txBody>
      </p:sp>
    </p:spTree>
    <p:extLst>
      <p:ext uri="{BB962C8B-B14F-4D97-AF65-F5344CB8AC3E}">
        <p14:creationId xmlns:p14="http://schemas.microsoft.com/office/powerpoint/2010/main" val="477466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FC642-5F8F-491B-AD44-D6389BD7A234}"/>
              </a:ext>
            </a:extLst>
          </p:cNvPr>
          <p:cNvSpPr>
            <a:spLocks noGrp="1"/>
          </p:cNvSpPr>
          <p:nvPr>
            <p:ph type="title"/>
          </p:nvPr>
        </p:nvSpPr>
        <p:spPr/>
        <p:txBody>
          <a:bodyPr>
            <a:normAutofit fontScale="90000"/>
          </a:bodyPr>
          <a:lstStyle/>
          <a:p>
            <a:r>
              <a:rPr lang="en-GB" dirty="0"/>
              <a:t>Next Steps: </a:t>
            </a:r>
          </a:p>
        </p:txBody>
      </p:sp>
      <p:sp>
        <p:nvSpPr>
          <p:cNvPr id="4" name="Text Placeholder 3">
            <a:extLst>
              <a:ext uri="{FF2B5EF4-FFF2-40B4-BE49-F238E27FC236}">
                <a16:creationId xmlns:a16="http://schemas.microsoft.com/office/drawing/2014/main" id="{72737745-294E-4435-91AC-2A4EF2416590}"/>
              </a:ext>
            </a:extLst>
          </p:cNvPr>
          <p:cNvSpPr>
            <a:spLocks noGrp="1"/>
          </p:cNvSpPr>
          <p:nvPr>
            <p:ph type="body" sz="quarter" idx="13"/>
          </p:nvPr>
        </p:nvSpPr>
        <p:spPr/>
        <p:txBody>
          <a:bodyPr>
            <a:normAutofit fontScale="70000" lnSpcReduction="20000"/>
          </a:bodyPr>
          <a:lstStyle/>
          <a:p>
            <a:pPr marL="0" indent="0">
              <a:buNone/>
            </a:pPr>
            <a:r>
              <a:rPr lang="en-GB" sz="2000" b="1" dirty="0"/>
              <a:t>Clinical and Professionals Group (CPRG):</a:t>
            </a:r>
          </a:p>
          <a:p>
            <a:pPr marL="0" indent="0">
              <a:buNone/>
            </a:pPr>
            <a:endParaRPr lang="en-GB" sz="2000" b="1" dirty="0"/>
          </a:p>
          <a:p>
            <a:pPr>
              <a:buFont typeface="Arial" panose="020B0604020202020204" pitchFamily="34" charset="0"/>
              <a:buChar char="•"/>
            </a:pPr>
            <a:r>
              <a:rPr lang="en-GB" sz="2000" dirty="0"/>
              <a:t>The Chair will be Dr Sarah Phillips </a:t>
            </a:r>
          </a:p>
          <a:p>
            <a:pPr>
              <a:buFont typeface="Arial" panose="020B0604020202020204" pitchFamily="34" charset="0"/>
              <a:buChar char="•"/>
            </a:pPr>
            <a:r>
              <a:rPr lang="en-GB" sz="2000" dirty="0"/>
              <a:t>The group will meet on a monthly basis and will be serviced by the core project team</a:t>
            </a:r>
          </a:p>
          <a:p>
            <a:pPr>
              <a:buFont typeface="Arial" panose="020B0604020202020204" pitchFamily="34" charset="0"/>
              <a:buChar char="•"/>
            </a:pPr>
            <a:r>
              <a:rPr lang="en-GB" sz="2000" dirty="0"/>
              <a:t>The group will have underpinning workstreams to support delivery as follows:</a:t>
            </a:r>
          </a:p>
          <a:p>
            <a:pPr marL="457200" lvl="1"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a:buFont typeface="Arial" panose="020B0604020202020204" pitchFamily="34" charset="0"/>
              <a:buChar char="•"/>
            </a:pPr>
            <a:endParaRPr lang="en-GB" sz="2000" dirty="0"/>
          </a:p>
          <a:p>
            <a:pPr marL="0" indent="0">
              <a:buNone/>
            </a:pPr>
            <a:endParaRPr lang="en-GB" sz="2000" dirty="0"/>
          </a:p>
          <a:p>
            <a:pPr>
              <a:buFont typeface="Arial" panose="020B0604020202020204" pitchFamily="34" charset="0"/>
              <a:buChar char="•"/>
            </a:pPr>
            <a:r>
              <a:rPr lang="en-GB" sz="2000" dirty="0"/>
              <a:t>Meetings are being booked for both the CPRG and underpinning workstream groups and these commence in January.</a:t>
            </a:r>
          </a:p>
          <a:p>
            <a:pPr>
              <a:buFont typeface="Arial" panose="020B0604020202020204" pitchFamily="34" charset="0"/>
              <a:buChar char="•"/>
            </a:pPr>
            <a:r>
              <a:rPr lang="en-GB" sz="2000" dirty="0"/>
              <a:t>The first CPRG meeting for phase 3 is taking place on 13</a:t>
            </a:r>
            <a:r>
              <a:rPr lang="en-GB" sz="2000" baseline="30000" dirty="0"/>
              <a:t>th</a:t>
            </a:r>
            <a:r>
              <a:rPr lang="en-GB" sz="2000" dirty="0"/>
              <a:t> February 2020 where the TOR and formal membership will be agreed</a:t>
            </a:r>
          </a:p>
          <a:p>
            <a:pPr>
              <a:lnSpc>
                <a:spcPct val="120000"/>
              </a:lnSpc>
              <a:buFont typeface="Arial" panose="020B0604020202020204" pitchFamily="34" charset="0"/>
              <a:buChar char="•"/>
            </a:pPr>
            <a:r>
              <a:rPr lang="en-GB" sz="2000" dirty="0"/>
              <a:t>Workstream leads will be responsible for managing their meetings and for feeding back progress to the wider CPRG and KMCR Project Board as appropriate. The core project team will support the setting up of the first meeting</a:t>
            </a:r>
          </a:p>
          <a:p>
            <a:pPr>
              <a:buFont typeface="Arial" panose="020B0604020202020204" pitchFamily="34" charset="0"/>
              <a:buChar char="•"/>
            </a:pPr>
            <a:endParaRPr lang="en-GB" sz="2000" dirty="0"/>
          </a:p>
          <a:p>
            <a:pPr marL="0" indent="0">
              <a:buNone/>
            </a:pPr>
            <a:endParaRPr lang="en-GB" sz="2000" dirty="0"/>
          </a:p>
          <a:p>
            <a:pPr lvl="1">
              <a:buFont typeface="Arial" panose="020B0604020202020204" pitchFamily="34" charset="0"/>
              <a:buChar char="•"/>
            </a:pPr>
            <a:endParaRPr lang="en-GB" dirty="0"/>
          </a:p>
          <a:p>
            <a:pPr lvl="1">
              <a:buFont typeface="Arial" panose="020B0604020202020204" pitchFamily="34" charset="0"/>
              <a:buChar char="•"/>
            </a:pPr>
            <a:endParaRPr lang="en-GB" dirty="0"/>
          </a:p>
          <a:p>
            <a:pPr lvl="1">
              <a:buFont typeface="Arial" panose="020B0604020202020204" pitchFamily="34" charset="0"/>
              <a:buChar char="•"/>
            </a:pPr>
            <a:endParaRPr lang="en-GB" dirty="0"/>
          </a:p>
        </p:txBody>
      </p:sp>
      <p:sp>
        <p:nvSpPr>
          <p:cNvPr id="3" name="Slide Number Placeholder 2">
            <a:extLst>
              <a:ext uri="{FF2B5EF4-FFF2-40B4-BE49-F238E27FC236}">
                <a16:creationId xmlns:a16="http://schemas.microsoft.com/office/drawing/2014/main" id="{E46085FF-1423-42BD-8A44-F633A4504C73}"/>
              </a:ext>
            </a:extLst>
          </p:cNvPr>
          <p:cNvSpPr>
            <a:spLocks noGrp="1"/>
          </p:cNvSpPr>
          <p:nvPr>
            <p:ph type="sldNum" sz="quarter" idx="4"/>
          </p:nvPr>
        </p:nvSpPr>
        <p:spPr/>
        <p:txBody>
          <a:bodyPr/>
          <a:lstStyle/>
          <a:p>
            <a:fld id="{AF10E6B4-265C-5648-82D0-08196ACC50DB}" type="slidenum">
              <a:rPr lang="en-US" smtClean="0"/>
              <a:pPr/>
              <a:t>8</a:t>
            </a:fld>
            <a:endParaRPr lang="en-US" dirty="0"/>
          </a:p>
        </p:txBody>
      </p:sp>
      <p:graphicFrame>
        <p:nvGraphicFramePr>
          <p:cNvPr id="5" name="Table 4">
            <a:extLst>
              <a:ext uri="{FF2B5EF4-FFF2-40B4-BE49-F238E27FC236}">
                <a16:creationId xmlns:a16="http://schemas.microsoft.com/office/drawing/2014/main" id="{93D5EC56-210D-4A1C-BBFF-D0EB38F3900A}"/>
              </a:ext>
            </a:extLst>
          </p:cNvPr>
          <p:cNvGraphicFramePr>
            <a:graphicFrameLocks noGrp="1"/>
          </p:cNvGraphicFramePr>
          <p:nvPr>
            <p:extLst>
              <p:ext uri="{D42A27DB-BD31-4B8C-83A1-F6EECF244321}">
                <p14:modId xmlns:p14="http://schemas.microsoft.com/office/powerpoint/2010/main" val="1692793085"/>
              </p:ext>
            </p:extLst>
          </p:nvPr>
        </p:nvGraphicFramePr>
        <p:xfrm>
          <a:off x="1765590" y="2301584"/>
          <a:ext cx="6123827" cy="2337804"/>
        </p:xfrm>
        <a:graphic>
          <a:graphicData uri="http://schemas.openxmlformats.org/drawingml/2006/table">
            <a:tbl>
              <a:tblPr firstRow="1" firstCol="1" bandRow="1">
                <a:tableStyleId>{5C22544A-7EE6-4342-B048-85BDC9FD1C3A}</a:tableStyleId>
              </a:tblPr>
              <a:tblGrid>
                <a:gridCol w="3082572">
                  <a:extLst>
                    <a:ext uri="{9D8B030D-6E8A-4147-A177-3AD203B41FA5}">
                      <a16:colId xmlns:a16="http://schemas.microsoft.com/office/drawing/2014/main" val="4009198472"/>
                    </a:ext>
                  </a:extLst>
                </a:gridCol>
                <a:gridCol w="3041255">
                  <a:extLst>
                    <a:ext uri="{9D8B030D-6E8A-4147-A177-3AD203B41FA5}">
                      <a16:colId xmlns:a16="http://schemas.microsoft.com/office/drawing/2014/main" val="1264392354"/>
                    </a:ext>
                  </a:extLst>
                </a:gridCol>
              </a:tblGrid>
              <a:tr h="261110">
                <a:tc>
                  <a:txBody>
                    <a:bodyPr/>
                    <a:lstStyle/>
                    <a:p>
                      <a:pPr>
                        <a:lnSpc>
                          <a:spcPct val="115000"/>
                        </a:lnSpc>
                        <a:spcAft>
                          <a:spcPts val="0"/>
                        </a:spcAft>
                      </a:pPr>
                      <a:r>
                        <a:rPr lang="en-GB" sz="1100">
                          <a:effectLst/>
                        </a:rPr>
                        <a:t>Work Stream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dirty="0">
                          <a:effectLst/>
                        </a:rPr>
                        <a:t>Proposed Champion / Lead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1743939"/>
                  </a:ext>
                </a:extLst>
              </a:tr>
              <a:tr h="261110">
                <a:tc>
                  <a:txBody>
                    <a:bodyPr/>
                    <a:lstStyle/>
                    <a:p>
                      <a:pPr>
                        <a:lnSpc>
                          <a:spcPct val="115000"/>
                        </a:lnSpc>
                        <a:spcAft>
                          <a:spcPts val="0"/>
                        </a:spcAft>
                      </a:pPr>
                      <a:r>
                        <a:rPr lang="en-GB" sz="1100">
                          <a:effectLst/>
                        </a:rPr>
                        <a:t>Frailty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dirty="0">
                          <a:effectLst/>
                        </a:rPr>
                        <a:t>Dr Sarah Phillips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8804213"/>
                  </a:ext>
                </a:extLst>
              </a:tr>
              <a:tr h="261110">
                <a:tc>
                  <a:txBody>
                    <a:bodyPr/>
                    <a:lstStyle/>
                    <a:p>
                      <a:pPr>
                        <a:lnSpc>
                          <a:spcPct val="115000"/>
                        </a:lnSpc>
                        <a:spcAft>
                          <a:spcPts val="0"/>
                        </a:spcAft>
                      </a:pPr>
                      <a:r>
                        <a:rPr lang="en-GB" sz="1100">
                          <a:effectLst/>
                        </a:rPr>
                        <a:t>End of Life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Dr Mark Whistler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111589"/>
                  </a:ext>
                </a:extLst>
              </a:tr>
              <a:tr h="261110">
                <a:tc>
                  <a:txBody>
                    <a:bodyPr/>
                    <a:lstStyle/>
                    <a:p>
                      <a:pPr>
                        <a:lnSpc>
                          <a:spcPct val="115000"/>
                        </a:lnSpc>
                        <a:spcAft>
                          <a:spcPts val="0"/>
                        </a:spcAft>
                      </a:pPr>
                      <a:r>
                        <a:rPr lang="en-GB" sz="1100">
                          <a:effectLst/>
                        </a:rPr>
                        <a:t>Dementia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dirty="0">
                          <a:effectLst/>
                        </a:rPr>
                        <a:t>Dr Laurence Potter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1730688"/>
                  </a:ext>
                </a:extLst>
              </a:tr>
              <a:tr h="261110">
                <a:tc>
                  <a:txBody>
                    <a:bodyPr/>
                    <a:lstStyle/>
                    <a:p>
                      <a:pPr>
                        <a:lnSpc>
                          <a:spcPct val="115000"/>
                        </a:lnSpc>
                        <a:spcAft>
                          <a:spcPts val="0"/>
                        </a:spcAft>
                      </a:pPr>
                      <a:r>
                        <a:rPr lang="en-GB" sz="1100" dirty="0">
                          <a:effectLst/>
                        </a:rPr>
                        <a:t>Children’s Safeguarding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dirty="0">
                          <a:effectLst/>
                        </a:rPr>
                        <a:t>Penny Ademuyiwa</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4433340"/>
                  </a:ext>
                </a:extLst>
              </a:tr>
              <a:tr h="261110">
                <a:tc>
                  <a:txBody>
                    <a:bodyPr/>
                    <a:lstStyle/>
                    <a:p>
                      <a:pPr>
                        <a:lnSpc>
                          <a:spcPct val="115000"/>
                        </a:lnSpc>
                        <a:spcAft>
                          <a:spcPts val="0"/>
                        </a:spcAft>
                      </a:pPr>
                      <a:r>
                        <a:rPr lang="en-GB" sz="1100">
                          <a:effectLst/>
                        </a:rPr>
                        <a:t>Mental Health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Dr Laurence Potter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78848458"/>
                  </a:ext>
                </a:extLst>
              </a:tr>
              <a:tr h="261110">
                <a:tc>
                  <a:txBody>
                    <a:bodyPr/>
                    <a:lstStyle/>
                    <a:p>
                      <a:pPr>
                        <a:lnSpc>
                          <a:spcPct val="115000"/>
                        </a:lnSpc>
                        <a:spcAft>
                          <a:spcPts val="0"/>
                        </a:spcAft>
                      </a:pPr>
                      <a:r>
                        <a:rPr lang="en-GB" sz="1100">
                          <a:effectLst/>
                        </a:rPr>
                        <a:t>Medication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dirty="0">
                          <a:effectLst/>
                        </a:rPr>
                        <a:t>Dr Mark Whistler – liaising with System colleagues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6095083"/>
                  </a:ext>
                </a:extLst>
              </a:tr>
              <a:tr h="208266">
                <a:tc>
                  <a:txBody>
                    <a:bodyPr/>
                    <a:lstStyle/>
                    <a:p>
                      <a:pPr>
                        <a:lnSpc>
                          <a:spcPct val="115000"/>
                        </a:lnSpc>
                        <a:spcAft>
                          <a:spcPts val="0"/>
                        </a:spcAft>
                      </a:pPr>
                      <a:r>
                        <a:rPr lang="en-GB" sz="1100">
                          <a:effectLst/>
                        </a:rPr>
                        <a:t>Frequent Attenders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dirty="0">
                          <a:effectLst/>
                        </a:rPr>
                        <a:t>Dr Mark Whistler – liaising with System colleagues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746210"/>
                  </a:ext>
                </a:extLst>
              </a:tr>
            </a:tbl>
          </a:graphicData>
        </a:graphic>
      </p:graphicFrame>
    </p:spTree>
    <p:extLst>
      <p:ext uri="{BB962C8B-B14F-4D97-AF65-F5344CB8AC3E}">
        <p14:creationId xmlns:p14="http://schemas.microsoft.com/office/powerpoint/2010/main" val="28278175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FC642-5F8F-491B-AD44-D6389BD7A234}"/>
              </a:ext>
            </a:extLst>
          </p:cNvPr>
          <p:cNvSpPr>
            <a:spLocks noGrp="1"/>
          </p:cNvSpPr>
          <p:nvPr>
            <p:ph type="title"/>
          </p:nvPr>
        </p:nvSpPr>
        <p:spPr/>
        <p:txBody>
          <a:bodyPr>
            <a:normAutofit fontScale="90000"/>
          </a:bodyPr>
          <a:lstStyle/>
          <a:p>
            <a:r>
              <a:rPr lang="en-GB" dirty="0"/>
              <a:t>Next Steps:</a:t>
            </a:r>
          </a:p>
        </p:txBody>
      </p:sp>
      <p:sp>
        <p:nvSpPr>
          <p:cNvPr id="4" name="Text Placeholder 3">
            <a:extLst>
              <a:ext uri="{FF2B5EF4-FFF2-40B4-BE49-F238E27FC236}">
                <a16:creationId xmlns:a16="http://schemas.microsoft.com/office/drawing/2014/main" id="{72737745-294E-4435-91AC-2A4EF2416590}"/>
              </a:ext>
            </a:extLst>
          </p:cNvPr>
          <p:cNvSpPr>
            <a:spLocks noGrp="1"/>
          </p:cNvSpPr>
          <p:nvPr>
            <p:ph type="body" sz="quarter" idx="13"/>
          </p:nvPr>
        </p:nvSpPr>
        <p:spPr/>
        <p:txBody>
          <a:bodyPr>
            <a:normAutofit fontScale="62500" lnSpcReduction="20000"/>
          </a:bodyPr>
          <a:lstStyle/>
          <a:p>
            <a:pPr marL="0" indent="0">
              <a:buNone/>
            </a:pPr>
            <a:r>
              <a:rPr lang="en-GB" sz="2300" b="1" dirty="0"/>
              <a:t>Technical Group (TRG):</a:t>
            </a:r>
          </a:p>
          <a:p>
            <a:pPr marL="0" indent="0">
              <a:buNone/>
            </a:pPr>
            <a:endParaRPr lang="en-GB" sz="2000" b="1" dirty="0"/>
          </a:p>
          <a:p>
            <a:pPr>
              <a:buFont typeface="Arial" panose="020B0604020202020204" pitchFamily="34" charset="0"/>
              <a:buChar char="•"/>
            </a:pPr>
            <a:r>
              <a:rPr lang="en-GB" sz="2300" dirty="0"/>
              <a:t>The TRG are meeting on 19</a:t>
            </a:r>
            <a:r>
              <a:rPr lang="en-GB" sz="2300" baseline="30000" dirty="0"/>
              <a:t>th</a:t>
            </a:r>
            <a:r>
              <a:rPr lang="en-GB" sz="2300" dirty="0"/>
              <a:t> December and will be reviewing their Technical Readiness Assessment Framework (TRAF) work with Graphnet </a:t>
            </a:r>
          </a:p>
          <a:p>
            <a:pPr>
              <a:buFont typeface="Arial" panose="020B0604020202020204" pitchFamily="34" charset="0"/>
              <a:buChar char="•"/>
            </a:pPr>
            <a:r>
              <a:rPr lang="en-GB" sz="2300" dirty="0"/>
              <a:t>The Chair for the Technical Group for Phase 3 will be Andy Barker </a:t>
            </a:r>
          </a:p>
          <a:p>
            <a:pPr>
              <a:buFont typeface="Arial" panose="020B0604020202020204" pitchFamily="34" charset="0"/>
              <a:buChar char="•"/>
            </a:pPr>
            <a:r>
              <a:rPr lang="en-GB" sz="2300" dirty="0"/>
              <a:t>The group will meet on a monthly basis and will be serviced by the core project team</a:t>
            </a:r>
          </a:p>
          <a:p>
            <a:pPr>
              <a:buFont typeface="Arial" panose="020B0604020202020204" pitchFamily="34" charset="0"/>
              <a:buChar char="•"/>
            </a:pPr>
            <a:r>
              <a:rPr lang="en-GB" sz="2300" dirty="0"/>
              <a:t>The group will have underpinning workstreams to support delivery as follows:</a:t>
            </a:r>
          </a:p>
          <a:p>
            <a:pPr marL="0" indent="0">
              <a:buNone/>
            </a:pPr>
            <a:endParaRPr lang="en-GB" sz="2300" dirty="0"/>
          </a:p>
          <a:p>
            <a:pPr marL="457200" lvl="1"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a:lnSpc>
                <a:spcPct val="120000"/>
              </a:lnSpc>
              <a:buFont typeface="Arial" panose="020B0604020202020204" pitchFamily="34" charset="0"/>
              <a:buChar char="•"/>
            </a:pPr>
            <a:r>
              <a:rPr lang="en-GB" sz="2300" dirty="0"/>
              <a:t>Workstream leads will be responsible for managing their meetings and for feeding back progress to the wider Technical Group and KMCR Project Board as appropriate. The core project team will support the setting up of the first meeting</a:t>
            </a:r>
          </a:p>
          <a:p>
            <a:pPr>
              <a:lnSpc>
                <a:spcPct val="120000"/>
              </a:lnSpc>
              <a:buFont typeface="Arial" panose="020B0604020202020204" pitchFamily="34" charset="0"/>
              <a:buChar char="•"/>
            </a:pPr>
            <a:r>
              <a:rPr lang="en-GB" sz="2300" dirty="0"/>
              <a:t>Meetings are scheduled from January 2020, with the first meeting for phase 3 taking place on 16</a:t>
            </a:r>
            <a:r>
              <a:rPr lang="en-GB" sz="2300" baseline="30000" dirty="0"/>
              <a:t>th</a:t>
            </a:r>
            <a:r>
              <a:rPr lang="en-GB" sz="2300" dirty="0"/>
              <a:t> January 2020, where the TOR and formal membership will be agreed</a:t>
            </a:r>
          </a:p>
          <a:p>
            <a:pPr marL="0" indent="0">
              <a:buNone/>
            </a:pPr>
            <a:endParaRPr lang="en-GB" sz="2300" dirty="0"/>
          </a:p>
          <a:p>
            <a:pPr>
              <a:buFont typeface="Arial" panose="020B0604020202020204" pitchFamily="34" charset="0"/>
              <a:buChar char="•"/>
            </a:pPr>
            <a:endParaRPr lang="en-GB" sz="2300" dirty="0"/>
          </a:p>
          <a:p>
            <a:pPr>
              <a:buFont typeface="Arial" panose="020B0604020202020204" pitchFamily="34" charset="0"/>
              <a:buChar char="•"/>
            </a:pPr>
            <a:endParaRPr lang="en-GB" sz="2000" dirty="0"/>
          </a:p>
          <a:p>
            <a:pPr lvl="1">
              <a:buFont typeface="Arial" panose="020B0604020202020204" pitchFamily="34" charset="0"/>
              <a:buChar char="•"/>
            </a:pPr>
            <a:endParaRPr lang="en-GB" dirty="0"/>
          </a:p>
          <a:p>
            <a:pPr lvl="1">
              <a:buFont typeface="Arial" panose="020B0604020202020204" pitchFamily="34" charset="0"/>
              <a:buChar char="•"/>
            </a:pPr>
            <a:endParaRPr lang="en-GB" dirty="0"/>
          </a:p>
          <a:p>
            <a:pPr lvl="1">
              <a:buFont typeface="Arial" panose="020B0604020202020204" pitchFamily="34" charset="0"/>
              <a:buChar char="•"/>
            </a:pPr>
            <a:endParaRPr lang="en-GB" dirty="0"/>
          </a:p>
        </p:txBody>
      </p:sp>
      <p:sp>
        <p:nvSpPr>
          <p:cNvPr id="3" name="Slide Number Placeholder 2">
            <a:extLst>
              <a:ext uri="{FF2B5EF4-FFF2-40B4-BE49-F238E27FC236}">
                <a16:creationId xmlns:a16="http://schemas.microsoft.com/office/drawing/2014/main" id="{E46085FF-1423-42BD-8A44-F633A4504C73}"/>
              </a:ext>
            </a:extLst>
          </p:cNvPr>
          <p:cNvSpPr>
            <a:spLocks noGrp="1"/>
          </p:cNvSpPr>
          <p:nvPr>
            <p:ph type="sldNum" sz="quarter" idx="4"/>
          </p:nvPr>
        </p:nvSpPr>
        <p:spPr/>
        <p:txBody>
          <a:bodyPr/>
          <a:lstStyle/>
          <a:p>
            <a:fld id="{AF10E6B4-265C-5648-82D0-08196ACC50DB}" type="slidenum">
              <a:rPr lang="en-US" smtClean="0"/>
              <a:pPr/>
              <a:t>9</a:t>
            </a:fld>
            <a:endParaRPr lang="en-US" dirty="0"/>
          </a:p>
        </p:txBody>
      </p:sp>
      <p:graphicFrame>
        <p:nvGraphicFramePr>
          <p:cNvPr id="5" name="Table 4">
            <a:extLst>
              <a:ext uri="{FF2B5EF4-FFF2-40B4-BE49-F238E27FC236}">
                <a16:creationId xmlns:a16="http://schemas.microsoft.com/office/drawing/2014/main" id="{93D5EC56-210D-4A1C-BBFF-D0EB38F3900A}"/>
              </a:ext>
            </a:extLst>
          </p:cNvPr>
          <p:cNvGraphicFramePr>
            <a:graphicFrameLocks noGrp="1"/>
          </p:cNvGraphicFramePr>
          <p:nvPr>
            <p:extLst>
              <p:ext uri="{D42A27DB-BD31-4B8C-83A1-F6EECF244321}">
                <p14:modId xmlns:p14="http://schemas.microsoft.com/office/powerpoint/2010/main" val="2145497792"/>
              </p:ext>
            </p:extLst>
          </p:nvPr>
        </p:nvGraphicFramePr>
        <p:xfrm>
          <a:off x="2042771" y="2898279"/>
          <a:ext cx="6123827" cy="1580958"/>
        </p:xfrm>
        <a:graphic>
          <a:graphicData uri="http://schemas.openxmlformats.org/drawingml/2006/table">
            <a:tbl>
              <a:tblPr firstRow="1" firstCol="1" bandRow="1">
                <a:tableStyleId>{5C22544A-7EE6-4342-B048-85BDC9FD1C3A}</a:tableStyleId>
              </a:tblPr>
              <a:tblGrid>
                <a:gridCol w="3082572">
                  <a:extLst>
                    <a:ext uri="{9D8B030D-6E8A-4147-A177-3AD203B41FA5}">
                      <a16:colId xmlns:a16="http://schemas.microsoft.com/office/drawing/2014/main" val="4009198472"/>
                    </a:ext>
                  </a:extLst>
                </a:gridCol>
                <a:gridCol w="3041255">
                  <a:extLst>
                    <a:ext uri="{9D8B030D-6E8A-4147-A177-3AD203B41FA5}">
                      <a16:colId xmlns:a16="http://schemas.microsoft.com/office/drawing/2014/main" val="1264392354"/>
                    </a:ext>
                  </a:extLst>
                </a:gridCol>
              </a:tblGrid>
              <a:tr h="263493">
                <a:tc>
                  <a:txBody>
                    <a:bodyPr/>
                    <a:lstStyle/>
                    <a:p>
                      <a:pPr>
                        <a:lnSpc>
                          <a:spcPct val="115000"/>
                        </a:lnSpc>
                        <a:spcAft>
                          <a:spcPts val="0"/>
                        </a:spcAft>
                      </a:pPr>
                      <a:r>
                        <a:rPr lang="en-GB" sz="1100" dirty="0">
                          <a:effectLst/>
                          <a:latin typeface="+mn-lt"/>
                        </a:rPr>
                        <a:t>Work Stream</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dirty="0">
                          <a:effectLst/>
                          <a:latin typeface="+mn-lt"/>
                        </a:rPr>
                        <a:t>Proposed Lead </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1743939"/>
                  </a:ext>
                </a:extLst>
              </a:tr>
              <a:tr h="263493">
                <a:tc>
                  <a:txBody>
                    <a:bodyPr/>
                    <a:lstStyle/>
                    <a:p>
                      <a:pPr>
                        <a:lnSpc>
                          <a:spcPct val="115000"/>
                        </a:lnSpc>
                        <a:spcAft>
                          <a:spcPts val="0"/>
                        </a:spcAft>
                      </a:pPr>
                      <a:r>
                        <a:rPr lang="en-GB" sz="1100" dirty="0">
                          <a:effectLst/>
                          <a:latin typeface="+mn-lt"/>
                        </a:rPr>
                        <a:t>Data and Analytics</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dirty="0">
                          <a:effectLst/>
                          <a:latin typeface="+mn-lt"/>
                          <a:ea typeface="Calibri" panose="020F0502020204030204" pitchFamily="34" charset="0"/>
                          <a:cs typeface="Times New Roman" panose="02020603050405020304" pitchFamily="18" charset="0"/>
                        </a:rPr>
                        <a:t>Andrew Brownless / Marc Farr</a:t>
                      </a:r>
                    </a:p>
                  </a:txBody>
                  <a:tcPr marL="68580" marR="68580" marT="0" marB="0"/>
                </a:tc>
                <a:extLst>
                  <a:ext uri="{0D108BD9-81ED-4DB2-BD59-A6C34878D82A}">
                    <a16:rowId xmlns:a16="http://schemas.microsoft.com/office/drawing/2014/main" val="4208804213"/>
                  </a:ext>
                </a:extLst>
              </a:tr>
              <a:tr h="263493">
                <a:tc>
                  <a:txBody>
                    <a:bodyPr/>
                    <a:lstStyle/>
                    <a:p>
                      <a:pPr>
                        <a:lnSpc>
                          <a:spcPct val="115000"/>
                        </a:lnSpc>
                        <a:spcAft>
                          <a:spcPts val="0"/>
                        </a:spcAft>
                      </a:pPr>
                      <a:r>
                        <a:rPr lang="en-GB" sz="1100" dirty="0">
                          <a:effectLst/>
                          <a:latin typeface="+mn-lt"/>
                          <a:ea typeface="Calibri" panose="020F0502020204030204" pitchFamily="34" charset="0"/>
                          <a:cs typeface="Times New Roman" panose="02020603050405020304" pitchFamily="18" charset="0"/>
                        </a:rPr>
                        <a:t>Technical Mobilisation</a:t>
                      </a:r>
                    </a:p>
                  </a:txBody>
                  <a:tcPr marL="68580" marR="68580" marT="0" marB="0"/>
                </a:tc>
                <a:tc>
                  <a:txBody>
                    <a:bodyPr/>
                    <a:lstStyle/>
                    <a:p>
                      <a:pPr>
                        <a:lnSpc>
                          <a:spcPct val="115000"/>
                        </a:lnSpc>
                        <a:spcAft>
                          <a:spcPts val="0"/>
                        </a:spcAft>
                      </a:pPr>
                      <a:r>
                        <a:rPr lang="en-GB" sz="1100" dirty="0">
                          <a:effectLst/>
                          <a:latin typeface="+mn-lt"/>
                          <a:ea typeface="Calibri" panose="020F0502020204030204" pitchFamily="34" charset="0"/>
                          <a:cs typeface="Times New Roman" panose="02020603050405020304" pitchFamily="18" charset="0"/>
                        </a:rPr>
                        <a:t>Andy Barker</a:t>
                      </a:r>
                    </a:p>
                  </a:txBody>
                  <a:tcPr marL="68580" marR="68580" marT="0" marB="0"/>
                </a:tc>
                <a:extLst>
                  <a:ext uri="{0D108BD9-81ED-4DB2-BD59-A6C34878D82A}">
                    <a16:rowId xmlns:a16="http://schemas.microsoft.com/office/drawing/2014/main" val="67111589"/>
                  </a:ext>
                </a:extLst>
              </a:tr>
              <a:tr h="263493">
                <a:tc>
                  <a:txBody>
                    <a:bodyPr/>
                    <a:lstStyle/>
                    <a:p>
                      <a:pPr>
                        <a:lnSpc>
                          <a:spcPct val="115000"/>
                        </a:lnSpc>
                        <a:spcAft>
                          <a:spcPts val="0"/>
                        </a:spcAft>
                      </a:pPr>
                      <a:r>
                        <a:rPr lang="en-GB" sz="1100" dirty="0">
                          <a:effectLst/>
                          <a:latin typeface="+mn-lt"/>
                          <a:ea typeface="Calibri" panose="020F0502020204030204" pitchFamily="34" charset="0"/>
                          <a:cs typeface="Times New Roman" panose="02020603050405020304" pitchFamily="18" charset="0"/>
                        </a:rPr>
                        <a:t>Data Definitions and TRAF</a:t>
                      </a:r>
                    </a:p>
                  </a:txBody>
                  <a:tcPr marL="68580" marR="68580" marT="0" marB="0"/>
                </a:tc>
                <a:tc>
                  <a:txBody>
                    <a:bodyPr/>
                    <a:lstStyle/>
                    <a:p>
                      <a:pPr>
                        <a:lnSpc>
                          <a:spcPct val="115000"/>
                        </a:lnSpc>
                        <a:spcAft>
                          <a:spcPts val="0"/>
                        </a:spcAft>
                      </a:pPr>
                      <a:r>
                        <a:rPr lang="en-GB" sz="1100" dirty="0">
                          <a:effectLst/>
                          <a:latin typeface="+mn-lt"/>
                          <a:ea typeface="Calibri" panose="020F0502020204030204" pitchFamily="34" charset="0"/>
                          <a:cs typeface="Times New Roman" panose="02020603050405020304" pitchFamily="18" charset="0"/>
                        </a:rPr>
                        <a:t>Les Manley &amp; Morfydd Williams</a:t>
                      </a:r>
                    </a:p>
                  </a:txBody>
                  <a:tcPr marL="68580" marR="68580" marT="0" marB="0"/>
                </a:tc>
                <a:extLst>
                  <a:ext uri="{0D108BD9-81ED-4DB2-BD59-A6C34878D82A}">
                    <a16:rowId xmlns:a16="http://schemas.microsoft.com/office/drawing/2014/main" val="1701730688"/>
                  </a:ext>
                </a:extLst>
              </a:tr>
              <a:tr h="263493">
                <a:tc>
                  <a:txBody>
                    <a:bodyPr/>
                    <a:lstStyle/>
                    <a:p>
                      <a:pPr>
                        <a:lnSpc>
                          <a:spcPct val="115000"/>
                        </a:lnSpc>
                        <a:spcAft>
                          <a:spcPts val="0"/>
                        </a:spcAft>
                      </a:pPr>
                      <a:r>
                        <a:rPr lang="en-GB" sz="1100" dirty="0">
                          <a:effectLst/>
                          <a:latin typeface="+mn-lt"/>
                          <a:ea typeface="Calibri" panose="020F0502020204030204" pitchFamily="34" charset="0"/>
                          <a:cs typeface="Times New Roman" panose="02020603050405020304" pitchFamily="18" charset="0"/>
                        </a:rPr>
                        <a:t>Information Governance </a:t>
                      </a:r>
                    </a:p>
                  </a:txBody>
                  <a:tcPr marL="68580" marR="68580" marT="0" marB="0"/>
                </a:tc>
                <a:tc>
                  <a:txBody>
                    <a:bodyPr/>
                    <a:lstStyle/>
                    <a:p>
                      <a:pPr>
                        <a:lnSpc>
                          <a:spcPct val="115000"/>
                        </a:lnSpc>
                        <a:spcAft>
                          <a:spcPts val="0"/>
                        </a:spcAft>
                      </a:pPr>
                      <a:r>
                        <a:rPr lang="en-GB" sz="1100" dirty="0">
                          <a:effectLst/>
                          <a:latin typeface="+mn-lt"/>
                          <a:ea typeface="Calibri" panose="020F0502020204030204" pitchFamily="34" charset="0"/>
                          <a:cs typeface="Times New Roman" panose="02020603050405020304" pitchFamily="18" charset="0"/>
                        </a:rPr>
                        <a:t>Alan Day</a:t>
                      </a:r>
                    </a:p>
                  </a:txBody>
                  <a:tcPr marL="68580" marR="68580" marT="0" marB="0"/>
                </a:tc>
                <a:extLst>
                  <a:ext uri="{0D108BD9-81ED-4DB2-BD59-A6C34878D82A}">
                    <a16:rowId xmlns:a16="http://schemas.microsoft.com/office/drawing/2014/main" val="684433340"/>
                  </a:ext>
                </a:extLst>
              </a:tr>
              <a:tr h="263493">
                <a:tc>
                  <a:txBody>
                    <a:bodyPr/>
                    <a:lstStyle/>
                    <a:p>
                      <a:pPr>
                        <a:lnSpc>
                          <a:spcPct val="115000"/>
                        </a:lnSpc>
                        <a:spcAft>
                          <a:spcPts val="0"/>
                        </a:spcAft>
                      </a:pPr>
                      <a:r>
                        <a:rPr lang="en-GB" sz="1100" dirty="0">
                          <a:effectLst/>
                          <a:latin typeface="+mn-lt"/>
                          <a:ea typeface="Calibri" panose="020F0502020204030204" pitchFamily="34" charset="0"/>
                          <a:cs typeface="Times New Roman" panose="02020603050405020304" pitchFamily="18" charset="0"/>
                        </a:rPr>
                        <a:t>User Authentication &amp; Management</a:t>
                      </a:r>
                    </a:p>
                  </a:txBody>
                  <a:tcPr marL="68580" marR="68580" marT="0" marB="0"/>
                </a:tc>
                <a:tc>
                  <a:txBody>
                    <a:bodyPr/>
                    <a:lstStyle/>
                    <a:p>
                      <a:pPr>
                        <a:lnSpc>
                          <a:spcPct val="115000"/>
                        </a:lnSpc>
                        <a:spcAft>
                          <a:spcPts val="0"/>
                        </a:spcAft>
                      </a:pPr>
                      <a:r>
                        <a:rPr lang="en-GB" sz="1100" dirty="0">
                          <a:effectLst/>
                          <a:latin typeface="+mn-lt"/>
                          <a:ea typeface="Calibri" panose="020F0502020204030204" pitchFamily="34" charset="0"/>
                          <a:cs typeface="Times New Roman" panose="02020603050405020304" pitchFamily="18" charset="0"/>
                        </a:rPr>
                        <a:t>Neil Perry</a:t>
                      </a:r>
                    </a:p>
                  </a:txBody>
                  <a:tcPr marL="68580" marR="68580" marT="0" marB="0"/>
                </a:tc>
                <a:extLst>
                  <a:ext uri="{0D108BD9-81ED-4DB2-BD59-A6C34878D82A}">
                    <a16:rowId xmlns:a16="http://schemas.microsoft.com/office/drawing/2014/main" val="2578848458"/>
                  </a:ext>
                </a:extLst>
              </a:tr>
            </a:tbl>
          </a:graphicData>
        </a:graphic>
      </p:graphicFrame>
    </p:spTree>
    <p:extLst>
      <p:ext uri="{BB962C8B-B14F-4D97-AF65-F5344CB8AC3E}">
        <p14:creationId xmlns:p14="http://schemas.microsoft.com/office/powerpoint/2010/main" val="31194524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Office Theme">
  <a:themeElements>
    <a:clrScheme name="K&amp;M STP">
      <a:dk1>
        <a:srgbClr val="231F20"/>
      </a:dk1>
      <a:lt1>
        <a:sysClr val="window" lastClr="FFFFFF"/>
      </a:lt1>
      <a:dk2>
        <a:srgbClr val="231F20"/>
      </a:dk2>
      <a:lt2>
        <a:srgbClr val="FFFFFF"/>
      </a:lt2>
      <a:accent1>
        <a:srgbClr val="330072"/>
      </a:accent1>
      <a:accent2>
        <a:srgbClr val="AE2573"/>
      </a:accent2>
      <a:accent3>
        <a:srgbClr val="00A499"/>
      </a:accent3>
      <a:accent4>
        <a:srgbClr val="005EB8"/>
      </a:accent4>
      <a:accent5>
        <a:srgbClr val="768692"/>
      </a:accent5>
      <a:accent6>
        <a:srgbClr val="FFFFFF"/>
      </a:accent6>
      <a:hlink>
        <a:srgbClr val="0072C6"/>
      </a:hlink>
      <a:folHlink>
        <a:srgbClr val="3300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6F912AF-3359-4E0E-8BBA-C6C068092010}" vid="{79DCFBDF-AA2B-4F57-A7F7-B3A5A74914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TotalTime>
  <Words>1395</Words>
  <Application>Microsoft Office PowerPoint</Application>
  <PresentationFormat>Widescreen</PresentationFormat>
  <Paragraphs>235</Paragraphs>
  <Slides>13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vt:lpstr>
      <vt:lpstr>Calibri</vt:lpstr>
      <vt:lpstr>Courier New</vt:lpstr>
      <vt:lpstr>Symbol</vt:lpstr>
      <vt:lpstr>Times New Roman</vt:lpstr>
      <vt:lpstr>Wingdings</vt:lpstr>
      <vt:lpstr>1_Office Theme</vt:lpstr>
      <vt:lpstr>think-cell Slide</vt:lpstr>
      <vt:lpstr>Kent and Medway Care Record Progress update </vt:lpstr>
      <vt:lpstr>Update Endorsement and approval</vt:lpstr>
      <vt:lpstr>Next Steps – Contract for KMCR</vt:lpstr>
      <vt:lpstr>Next Steps</vt:lpstr>
      <vt:lpstr>KMCR Governance Arrangements </vt:lpstr>
      <vt:lpstr>Next Steps  The Project Team will be seeking appropriate membership of the groups within the governance structure from all Core Organisations these are: </vt:lpstr>
      <vt:lpstr>Next Steps:</vt:lpstr>
      <vt:lpstr>Next Steps: </vt:lpstr>
      <vt:lpstr>Next Steps:</vt:lpstr>
      <vt:lpstr>High Level objects of the Data and Analytics Work stream  (extract from the FBC)</vt:lpstr>
      <vt:lpstr>Next Steps:</vt:lpstr>
      <vt:lpstr>Next Steps </vt:lpstr>
      <vt:lpstr>KMCR Mobilisation and Implementation High Level Risks – The below sets out some of the high level risks that have been identified. These are being developed to form a more detailed Risk and Issues Register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Love, Jane - ST INF</dc:creator>
  <cp:lastModifiedBy>Christopher Morley</cp:lastModifiedBy>
  <cp:revision>36</cp:revision>
  <dcterms:created xsi:type="dcterms:W3CDTF">2019-11-19T13:59:24Z</dcterms:created>
  <dcterms:modified xsi:type="dcterms:W3CDTF">2020-01-13T08:37:50Z</dcterms:modified>
</cp:coreProperties>
</file>