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72" r:id="rId5"/>
    <p:sldId id="262" r:id="rId6"/>
    <p:sldId id="263" r:id="rId7"/>
    <p:sldId id="264" r:id="rId8"/>
    <p:sldId id="265" r:id="rId9"/>
    <p:sldId id="266" r:id="rId10"/>
    <p:sldId id="267" r:id="rId11"/>
    <p:sldId id="269" r:id="rId12"/>
    <p:sldId id="268" r:id="rId13"/>
    <p:sldId id="27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C82"/>
    <a:srgbClr val="D04F30"/>
    <a:srgbClr val="A75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42" autoAdjust="0"/>
  </p:normalViewPr>
  <p:slideViewPr>
    <p:cSldViewPr>
      <p:cViewPr varScale="1">
        <p:scale>
          <a:sx n="63" d="100"/>
          <a:sy n="63" d="100"/>
        </p:scale>
        <p:origin x="216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ABF89-73CB-46D3-8455-8E5074C0AF56}" type="datetimeFigureOut">
              <a:rPr lang="en-GB" smtClean="0"/>
              <a:t>10/03/2021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C99BC-754E-4E20-A142-86D7E9D5AC60}" type="slidenum">
              <a:rPr lang="en-GB" smtClean="0"/>
              <a:t>‹#›</a:t>
            </a:fld>
            <a:endParaRPr lang="en-GB"/>
          </a:p>
        </p:txBody>
      </p:sp>
    </p:spTree>
    <p:extLst>
      <p:ext uri="{BB962C8B-B14F-4D97-AF65-F5344CB8AC3E}">
        <p14:creationId xmlns:p14="http://schemas.microsoft.com/office/powerpoint/2010/main" val="84056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a:p>
            <a:r>
              <a:rPr lang="en-GB" dirty="0"/>
              <a:t>This presentation give a brief overview of the rationale and findings from this project. The full write up, including detailed methodology can be found of the KPHO website</a:t>
            </a:r>
          </a:p>
        </p:txBody>
      </p:sp>
      <p:sp>
        <p:nvSpPr>
          <p:cNvPr id="4" name="Slide Number Placeholder 3"/>
          <p:cNvSpPr>
            <a:spLocks noGrp="1"/>
          </p:cNvSpPr>
          <p:nvPr>
            <p:ph type="sldNum" sz="quarter" idx="5"/>
          </p:nvPr>
        </p:nvSpPr>
        <p:spPr/>
        <p:txBody>
          <a:bodyPr/>
          <a:lstStyle/>
          <a:p>
            <a:fld id="{7BCC99BC-754E-4E20-A142-86D7E9D5AC60}" type="slidenum">
              <a:rPr lang="en-GB" smtClean="0"/>
              <a:t>2</a:t>
            </a:fld>
            <a:endParaRPr lang="en-GB"/>
          </a:p>
        </p:txBody>
      </p:sp>
    </p:spTree>
    <p:extLst>
      <p:ext uri="{BB962C8B-B14F-4D97-AF65-F5344CB8AC3E}">
        <p14:creationId xmlns:p14="http://schemas.microsoft.com/office/powerpoint/2010/main" val="20586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 &amp; Naomi</a:t>
            </a:r>
          </a:p>
          <a:p>
            <a:endParaRPr lang="en-GB" dirty="0"/>
          </a:p>
          <a:p>
            <a:r>
              <a:rPr lang="en-GB" dirty="0"/>
              <a:t>Ref1. Hastie and Searle, 2016</a:t>
            </a:r>
          </a:p>
          <a:p>
            <a:endParaRPr lang="en-GB" dirty="0"/>
          </a:p>
          <a:p>
            <a:r>
              <a:rPr lang="en-GB" dirty="0"/>
              <a:t>Deprivation is a strong predictor </a:t>
            </a:r>
          </a:p>
          <a:p>
            <a:r>
              <a:rPr lang="en-GB" dirty="0"/>
              <a:t>Those who are at increased risk of serious injury or death from an ADF are not at the greatest risk of having an ADF, they are two distinct groups, therefore they need to be considered separately both in term of prevention and intervention but also in terms of identification</a:t>
            </a:r>
          </a:p>
          <a:p>
            <a:r>
              <a:rPr lang="en-GB" dirty="0"/>
              <a:t>Deprivation is associated with poor health and negative health behaviours, so it may be that deprivation is the key driver rather than health issues</a:t>
            </a:r>
          </a:p>
          <a:p>
            <a:endParaRPr lang="en-US" dirty="0"/>
          </a:p>
          <a:p>
            <a:r>
              <a:rPr lang="en-US" dirty="0"/>
              <a:t>Non-fatal = The research shows that these factors are more complex and harder to identify than for ADF fatalities, partly due to the lack of accurate and specific data</a:t>
            </a: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3</a:t>
            </a:fld>
            <a:endParaRPr lang="en-GB"/>
          </a:p>
        </p:txBody>
      </p:sp>
    </p:spTree>
    <p:extLst>
      <p:ext uri="{BB962C8B-B14F-4D97-AF65-F5344CB8AC3E}">
        <p14:creationId xmlns:p14="http://schemas.microsoft.com/office/powerpoint/2010/main" val="410279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a:p>
            <a:endParaRPr lang="en-GB" dirty="0"/>
          </a:p>
          <a:p>
            <a:r>
              <a:rPr lang="en-GB" dirty="0"/>
              <a:t>Whilst the cohorts had key factors on which they were formed they were further segmented based on a combination of risk factors</a:t>
            </a:r>
          </a:p>
        </p:txBody>
      </p:sp>
      <p:sp>
        <p:nvSpPr>
          <p:cNvPr id="4" name="Slide Number Placeholder 3"/>
          <p:cNvSpPr>
            <a:spLocks noGrp="1"/>
          </p:cNvSpPr>
          <p:nvPr>
            <p:ph type="sldNum" sz="quarter" idx="5"/>
          </p:nvPr>
        </p:nvSpPr>
        <p:spPr/>
        <p:txBody>
          <a:bodyPr/>
          <a:lstStyle/>
          <a:p>
            <a:fld id="{7BCC99BC-754E-4E20-A142-86D7E9D5AC60}" type="slidenum">
              <a:rPr lang="en-GB" smtClean="0"/>
              <a:t>4</a:t>
            </a:fld>
            <a:endParaRPr lang="en-GB"/>
          </a:p>
        </p:txBody>
      </p:sp>
    </p:spTree>
    <p:extLst>
      <p:ext uri="{BB962C8B-B14F-4D97-AF65-F5344CB8AC3E}">
        <p14:creationId xmlns:p14="http://schemas.microsoft.com/office/powerpoint/2010/main" val="319633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a:p>
            <a:endParaRPr lang="en-GB" dirty="0"/>
          </a:p>
          <a:p>
            <a:r>
              <a:rPr lang="en-GB" dirty="0"/>
              <a:t>Both Cohort one and cohort three were segmented into very high risk, high risk and medium risk based on the combination of additional risk factors based on health related conditions, behaviours and deprivation</a:t>
            </a:r>
          </a:p>
          <a:p>
            <a:r>
              <a:rPr lang="en-GB" dirty="0"/>
              <a:t>e.g. very high risk for cohort one were individuals aged over 65 with three or more LTCs residing in an area with an IMD decile score of 1 - 5</a:t>
            </a:r>
          </a:p>
          <a:p>
            <a:r>
              <a:rPr lang="en-GB" dirty="0"/>
              <a:t>very high risk for cohort three were individuals aged between 45 and 64 with three or more LTC, with a marker for MH or depression, having ever been recorded as a smoker residing in an area with an IMD decile 1 - 5</a:t>
            </a:r>
          </a:p>
        </p:txBody>
      </p:sp>
      <p:sp>
        <p:nvSpPr>
          <p:cNvPr id="4" name="Slide Number Placeholder 3"/>
          <p:cNvSpPr>
            <a:spLocks noGrp="1"/>
          </p:cNvSpPr>
          <p:nvPr>
            <p:ph type="sldNum" sz="quarter" idx="5"/>
          </p:nvPr>
        </p:nvSpPr>
        <p:spPr/>
        <p:txBody>
          <a:bodyPr/>
          <a:lstStyle/>
          <a:p>
            <a:fld id="{7BCC99BC-754E-4E20-A142-86D7E9D5AC60}" type="slidenum">
              <a:rPr lang="en-GB" smtClean="0"/>
              <a:t>5</a:t>
            </a:fld>
            <a:endParaRPr lang="en-GB"/>
          </a:p>
        </p:txBody>
      </p:sp>
    </p:spTree>
    <p:extLst>
      <p:ext uri="{BB962C8B-B14F-4D97-AF65-F5344CB8AC3E}">
        <p14:creationId xmlns:p14="http://schemas.microsoft.com/office/powerpoint/2010/main" val="78654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a:p>
            <a:endParaRPr lang="en-GB" dirty="0"/>
          </a:p>
          <a:p>
            <a:r>
              <a:rPr lang="en-GB" dirty="0"/>
              <a:t>Data was analysed to provide district overview but was mapped at LSOA level for more granular detail</a:t>
            </a:r>
          </a:p>
        </p:txBody>
      </p:sp>
      <p:sp>
        <p:nvSpPr>
          <p:cNvPr id="4" name="Slide Number Placeholder 3"/>
          <p:cNvSpPr>
            <a:spLocks noGrp="1"/>
          </p:cNvSpPr>
          <p:nvPr>
            <p:ph type="sldNum" sz="quarter" idx="5"/>
          </p:nvPr>
        </p:nvSpPr>
        <p:spPr/>
        <p:txBody>
          <a:bodyPr/>
          <a:lstStyle/>
          <a:p>
            <a:fld id="{7BCC99BC-754E-4E20-A142-86D7E9D5AC60}" type="slidenum">
              <a:rPr lang="en-GB" smtClean="0"/>
              <a:t>6</a:t>
            </a:fld>
            <a:endParaRPr lang="en-GB"/>
          </a:p>
        </p:txBody>
      </p:sp>
    </p:spTree>
    <p:extLst>
      <p:ext uri="{BB962C8B-B14F-4D97-AF65-F5344CB8AC3E}">
        <p14:creationId xmlns:p14="http://schemas.microsoft.com/office/powerpoint/2010/main" val="8452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Naomi/Josh</a:t>
            </a:r>
          </a:p>
        </p:txBody>
      </p:sp>
      <p:sp>
        <p:nvSpPr>
          <p:cNvPr id="4" name="Slide Number Placeholder 3"/>
          <p:cNvSpPr>
            <a:spLocks noGrp="1"/>
          </p:cNvSpPr>
          <p:nvPr>
            <p:ph type="sldNum" sz="quarter" idx="5"/>
          </p:nvPr>
        </p:nvSpPr>
        <p:spPr/>
        <p:txBody>
          <a:bodyPr/>
          <a:lstStyle/>
          <a:p>
            <a:fld id="{7BCC99BC-754E-4E20-A142-86D7E9D5AC60}" type="slidenum">
              <a:rPr lang="en-GB" smtClean="0"/>
              <a:t>7</a:t>
            </a:fld>
            <a:endParaRPr lang="en-GB"/>
          </a:p>
        </p:txBody>
      </p:sp>
    </p:spTree>
    <p:extLst>
      <p:ext uri="{BB962C8B-B14F-4D97-AF65-F5344CB8AC3E}">
        <p14:creationId xmlns:p14="http://schemas.microsoft.com/office/powerpoint/2010/main" val="415694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Josh</a:t>
            </a:r>
          </a:p>
        </p:txBody>
      </p:sp>
      <p:sp>
        <p:nvSpPr>
          <p:cNvPr id="4" name="Slide Number Placeholder 3"/>
          <p:cNvSpPr>
            <a:spLocks noGrp="1"/>
          </p:cNvSpPr>
          <p:nvPr>
            <p:ph type="sldNum" sz="quarter" idx="5"/>
          </p:nvPr>
        </p:nvSpPr>
        <p:spPr/>
        <p:txBody>
          <a:bodyPr/>
          <a:lstStyle/>
          <a:p>
            <a:fld id="{7BCC99BC-754E-4E20-A142-86D7E9D5AC60}" type="slidenum">
              <a:rPr lang="en-GB" smtClean="0"/>
              <a:t>8</a:t>
            </a:fld>
            <a:endParaRPr lang="en-GB"/>
          </a:p>
        </p:txBody>
      </p:sp>
    </p:spTree>
    <p:extLst>
      <p:ext uri="{BB962C8B-B14F-4D97-AF65-F5344CB8AC3E}">
        <p14:creationId xmlns:p14="http://schemas.microsoft.com/office/powerpoint/2010/main" val="44504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237425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Naomi</a:t>
            </a:r>
          </a:p>
        </p:txBody>
      </p:sp>
      <p:sp>
        <p:nvSpPr>
          <p:cNvPr id="4" name="Slide Number Placeholder 3"/>
          <p:cNvSpPr>
            <a:spLocks noGrp="1"/>
          </p:cNvSpPr>
          <p:nvPr>
            <p:ph type="sldNum" sz="quarter" idx="5"/>
          </p:nvPr>
        </p:nvSpPr>
        <p:spPr/>
        <p:txBody>
          <a:bodyPr/>
          <a:lstStyle/>
          <a:p>
            <a:fld id="{7BCC99BC-754E-4E20-A142-86D7E9D5AC60}" type="slidenum">
              <a:rPr lang="en-GB" smtClean="0"/>
              <a:t>11</a:t>
            </a:fld>
            <a:endParaRPr lang="en-GB"/>
          </a:p>
        </p:txBody>
      </p:sp>
    </p:spTree>
    <p:extLst>
      <p:ext uri="{BB962C8B-B14F-4D97-AF65-F5344CB8AC3E}">
        <p14:creationId xmlns:p14="http://schemas.microsoft.com/office/powerpoint/2010/main" val="363908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236390-1BB2-498D-8421-DCF896308B79}"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BF9DF-47AB-4B0B-AED5-F89AEC386184}" type="slidenum">
              <a:rPr lang="en-GB" smtClean="0"/>
              <a:t>‹#›</a:t>
            </a:fld>
            <a:endParaRPr lang="en-GB"/>
          </a:p>
        </p:txBody>
      </p:sp>
    </p:spTree>
    <p:extLst>
      <p:ext uri="{BB962C8B-B14F-4D97-AF65-F5344CB8AC3E}">
        <p14:creationId xmlns:p14="http://schemas.microsoft.com/office/powerpoint/2010/main" val="150082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8161" y="6338598"/>
            <a:ext cx="28956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7" name="Straight Connector 6"/>
          <p:cNvCxnSpPr/>
          <p:nvPr userDrawn="1"/>
        </p:nvCxnSpPr>
        <p:spPr>
          <a:xfrm>
            <a:off x="395536" y="6309320"/>
            <a:ext cx="7776864"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88224" y="6165304"/>
            <a:ext cx="21336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91496907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p:cNvSpPr>
            <a:spLocks noGrp="1"/>
          </p:cNvSpPr>
          <p:nvPr>
            <p:ph type="ftr" sz="quarter" idx="11"/>
          </p:nvPr>
        </p:nvSpPr>
        <p:spPr>
          <a:xfrm>
            <a:off x="408161" y="6338598"/>
            <a:ext cx="28956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12" name="Straight Connector 11"/>
          <p:cNvCxnSpPr/>
          <p:nvPr userDrawn="1"/>
        </p:nvCxnSpPr>
        <p:spPr>
          <a:xfrm>
            <a:off x="395536" y="6309320"/>
            <a:ext cx="7776864"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588224" y="6165304"/>
            <a:ext cx="21336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53154895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Footer Placeholder 4"/>
          <p:cNvSpPr>
            <a:spLocks noGrp="1"/>
          </p:cNvSpPr>
          <p:nvPr>
            <p:ph type="ftr" sz="quarter" idx="11"/>
          </p:nvPr>
        </p:nvSpPr>
        <p:spPr>
          <a:xfrm>
            <a:off x="408161" y="6338598"/>
            <a:ext cx="28956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7" name="Straight Connector 6"/>
          <p:cNvCxnSpPr/>
          <p:nvPr userDrawn="1"/>
        </p:nvCxnSpPr>
        <p:spPr>
          <a:xfrm>
            <a:off x="395536" y="6309320"/>
            <a:ext cx="7776864"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588224" y="6165304"/>
            <a:ext cx="21336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187851197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2709937" cy="1174452"/>
          </a:xfrm>
        </p:spPr>
        <p:txBody>
          <a:bodyPr anchor="b">
            <a:noAutofit/>
          </a:bodyPr>
          <a:lstStyle>
            <a:lvl1pPr algn="l">
              <a:defRPr sz="28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628800"/>
            <a:ext cx="3008313" cy="4497363"/>
          </a:xfrm>
          <a:ln w="25400">
            <a:solidFill>
              <a:srgbClr val="2D7C82"/>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408161" y="6338598"/>
            <a:ext cx="2895600" cy="365125"/>
          </a:xfrm>
        </p:spPr>
        <p:txBody>
          <a:bodyPr/>
          <a:lstStyle>
            <a:lvl1pPr algn="l">
              <a:defRPr>
                <a:latin typeface="Arial" panose="020B0604020202020204" pitchFamily="34" charset="0"/>
                <a:cs typeface="Arial" panose="020B0604020202020204" pitchFamily="34" charset="0"/>
              </a:defRPr>
            </a:lvl1pPr>
          </a:lstStyle>
          <a:p>
            <a:r>
              <a:rPr lang="en-GB"/>
              <a:t>Presentation title, Month Year</a:t>
            </a:r>
            <a:endParaRPr lang="en-GB" dirty="0"/>
          </a:p>
        </p:txBody>
      </p:sp>
      <p:cxnSp>
        <p:nvCxnSpPr>
          <p:cNvPr id="9" name="Straight Connector 8"/>
          <p:cNvCxnSpPr/>
          <p:nvPr userDrawn="1"/>
        </p:nvCxnSpPr>
        <p:spPr>
          <a:xfrm>
            <a:off x="395536" y="6309320"/>
            <a:ext cx="7776864"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6588224" y="6165304"/>
            <a:ext cx="2133600" cy="365125"/>
          </a:xfrm>
        </p:spPr>
        <p:txBody>
          <a:bodyPr/>
          <a:lstStyle>
            <a:lvl1pPr>
              <a:defRPr>
                <a:solidFill>
                  <a:srgbClr val="2D7C82"/>
                </a:solidFill>
                <a:latin typeface="Arial" panose="020B0604020202020204" pitchFamily="34" charset="0"/>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177924920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216"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36390-1BB2-498D-8421-DCF896308B79}" type="datetimeFigureOut">
              <a:rPr lang="en-GB" smtClean="0"/>
              <a:t>10/03/2021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BF9DF-47AB-4B0B-AED5-F89AEC386184}" type="slidenum">
              <a:rPr lang="en-GB" smtClean="0"/>
              <a:t>‹#›</a:t>
            </a:fld>
            <a:endParaRPr lang="en-GB"/>
          </a:p>
        </p:txBody>
      </p:sp>
      <p:pic>
        <p:nvPicPr>
          <p:cNvPr id="7" name="Picture 6"/>
          <p:cNvPicPr/>
          <p:nvPr userDrawn="1"/>
        </p:nvPicPr>
        <p:blipFill>
          <a:blip r:embed="rId7">
            <a:extLst>
              <a:ext uri="{28A0092B-C50C-407E-A947-70E740481C1C}">
                <a14:useLocalDpi xmlns:a14="http://schemas.microsoft.com/office/drawing/2010/main" val="0"/>
              </a:ext>
            </a:extLst>
          </a:blip>
          <a:stretch>
            <a:fillRect/>
          </a:stretch>
        </p:blipFill>
        <p:spPr>
          <a:xfrm>
            <a:off x="7672913" y="159362"/>
            <a:ext cx="1337945" cy="320675"/>
          </a:xfrm>
          <a:prstGeom prst="rect">
            <a:avLst/>
          </a:prstGeom>
        </p:spPr>
      </p:pic>
      <p:cxnSp>
        <p:nvCxnSpPr>
          <p:cNvPr id="9" name="Straight Connector 8"/>
          <p:cNvCxnSpPr/>
          <p:nvPr userDrawn="1"/>
        </p:nvCxnSpPr>
        <p:spPr>
          <a:xfrm>
            <a:off x="539552" y="480037"/>
            <a:ext cx="0" cy="716715"/>
          </a:xfrm>
          <a:prstGeom prst="line">
            <a:avLst/>
          </a:prstGeom>
          <a:ln w="50800">
            <a:solidFill>
              <a:srgbClr val="2D7C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8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Lst>
  <p:txStyles>
    <p:titleStyle>
      <a:lvl1pPr algn="l" defTabSz="914400" rtl="0" eaLnBrk="1" latinLnBrk="0" hangingPunct="1">
        <a:spcBef>
          <a:spcPct val="0"/>
        </a:spcBef>
        <a:buNone/>
        <a:defRPr sz="4400" kern="1200">
          <a:solidFill>
            <a:schemeClr val="tx1"/>
          </a:solidFill>
          <a:latin typeface="+mn-lt"/>
          <a:ea typeface="+mj-ea"/>
          <a:cs typeface="Arial" panose="020B0604020202020204" pitchFamily="34" charset="0"/>
        </a:defRPr>
      </a:lvl1pPr>
    </p:titleStyle>
    <p:bodyStyle>
      <a:lvl1pPr marL="342900" indent="-342900" algn="l" defTabSz="914400" rtl="0" eaLnBrk="1" latinLnBrk="0" hangingPunct="1">
        <a:spcBef>
          <a:spcPct val="20000"/>
        </a:spcBef>
        <a:buFontTx/>
        <a:buBlip>
          <a:blip r:embed="rId8"/>
        </a:buBlip>
        <a:defRPr sz="32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kpho.org.uk/"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88856" y="5445224"/>
            <a:ext cx="8855144" cy="1412776"/>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88856" y="486704"/>
            <a:ext cx="8603624" cy="3374344"/>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95536" y="192064"/>
            <a:ext cx="8496944" cy="1580752"/>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452320" y="390184"/>
            <a:ext cx="1313304" cy="878576"/>
          </a:xfrm>
          <a:prstGeom prst="rect">
            <a:avLst/>
          </a:prstGeom>
        </p:spPr>
      </p:pic>
      <p:pic>
        <p:nvPicPr>
          <p:cNvPr id="8" name="Picture 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780" y="412758"/>
            <a:ext cx="2816108" cy="675866"/>
          </a:xfrm>
          <a:prstGeom prst="rect">
            <a:avLst/>
          </a:prstGeom>
        </p:spPr>
      </p:pic>
      <p:sp>
        <p:nvSpPr>
          <p:cNvPr id="2" name="Title 1"/>
          <p:cNvSpPr>
            <a:spLocks noGrp="1"/>
          </p:cNvSpPr>
          <p:nvPr>
            <p:ph type="ctrTitle"/>
          </p:nvPr>
        </p:nvSpPr>
        <p:spPr>
          <a:xfrm>
            <a:off x="747780" y="3501008"/>
            <a:ext cx="7772400" cy="1326009"/>
          </a:xfrm>
        </p:spPr>
        <p:txBody>
          <a:bodyPr>
            <a:normAutofit/>
          </a:bodyPr>
          <a:lstStyle/>
          <a:p>
            <a:pPr algn="ctr"/>
            <a:r>
              <a:rPr lang="en-GB" sz="3600" dirty="0">
                <a:solidFill>
                  <a:srgbClr val="2D7C82"/>
                </a:solidFill>
                <a:cs typeface="Arial" panose="020B0604020202020204" pitchFamily="34" charset="0"/>
              </a:rPr>
              <a:t>Accidental Dwelling Fires</a:t>
            </a:r>
          </a:p>
        </p:txBody>
      </p:sp>
      <p:sp>
        <p:nvSpPr>
          <p:cNvPr id="3" name="Subtitle 2"/>
          <p:cNvSpPr>
            <a:spLocks noGrp="1"/>
          </p:cNvSpPr>
          <p:nvPr>
            <p:ph type="subTitle" idx="1"/>
          </p:nvPr>
        </p:nvSpPr>
        <p:spPr>
          <a:xfrm>
            <a:off x="1443608" y="4916760"/>
            <a:ext cx="6400800" cy="600472"/>
          </a:xfrm>
        </p:spPr>
        <p:txBody>
          <a:bodyPr>
            <a:normAutofit fontScale="85000" lnSpcReduction="10000"/>
          </a:bodyPr>
          <a:lstStyle/>
          <a:p>
            <a:r>
              <a:rPr lang="en-GB" sz="3200" dirty="0">
                <a:solidFill>
                  <a:srgbClr val="2D7C82"/>
                </a:solidFill>
                <a:cs typeface="Arial" panose="020B0604020202020204" pitchFamily="34" charset="0"/>
              </a:rPr>
              <a:t>A Public Health Approach to Risk Factors</a:t>
            </a:r>
            <a:endParaRPr lang="en-GB" dirty="0">
              <a:solidFill>
                <a:srgbClr val="2D7C82"/>
              </a:solidFill>
              <a:cs typeface="Arial" panose="020B0604020202020204" pitchFamily="34" charset="0"/>
            </a:endParaRPr>
          </a:p>
        </p:txBody>
      </p:sp>
      <p:sp>
        <p:nvSpPr>
          <p:cNvPr id="10" name="TextBox 9"/>
          <p:cNvSpPr txBox="1"/>
          <p:nvPr/>
        </p:nvSpPr>
        <p:spPr>
          <a:xfrm>
            <a:off x="5976664" y="6290156"/>
            <a:ext cx="2987824" cy="461665"/>
          </a:xfrm>
          <a:prstGeom prst="rect">
            <a:avLst/>
          </a:prstGeom>
          <a:noFill/>
        </p:spPr>
        <p:txBody>
          <a:bodyPr wrap="square" rtlCol="0">
            <a:spAutoFit/>
          </a:bodyPr>
          <a:lstStyle/>
          <a:p>
            <a:pPr algn="r"/>
            <a:r>
              <a:rPr lang="en-GB" sz="1200" dirty="0">
                <a:solidFill>
                  <a:srgbClr val="2D7C82"/>
                </a:solidFill>
                <a:cs typeface="Arial" panose="020B0604020202020204" pitchFamily="34" charset="0"/>
              </a:rPr>
              <a:t>Version: 1</a:t>
            </a:r>
          </a:p>
          <a:p>
            <a:pPr algn="r"/>
            <a:r>
              <a:rPr lang="en-GB" sz="1200" dirty="0">
                <a:solidFill>
                  <a:srgbClr val="2D7C82"/>
                </a:solidFill>
                <a:cs typeface="Arial" panose="020B0604020202020204" pitchFamily="34" charset="0"/>
              </a:rPr>
              <a:t>Last updated: Feb 2021</a:t>
            </a:r>
          </a:p>
        </p:txBody>
      </p:sp>
      <p:cxnSp>
        <p:nvCxnSpPr>
          <p:cNvPr id="12" name="Straight Connector 11"/>
          <p:cNvCxnSpPr/>
          <p:nvPr/>
        </p:nvCxnSpPr>
        <p:spPr>
          <a:xfrm>
            <a:off x="1568172" y="5949280"/>
            <a:ext cx="718029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5803625"/>
            <a:ext cx="1440160" cy="307777"/>
          </a:xfrm>
          <a:prstGeom prst="rect">
            <a:avLst/>
          </a:prstGeom>
          <a:noFill/>
        </p:spPr>
        <p:txBody>
          <a:bodyPr wrap="square" rtlCol="0">
            <a:spAutoFit/>
          </a:bodyPr>
          <a:lstStyle/>
          <a:p>
            <a:r>
              <a:rPr lang="en-GB" sz="1400" b="1" dirty="0">
                <a:solidFill>
                  <a:srgbClr val="2D7C82"/>
                </a:solidFill>
                <a:cs typeface="Arial" panose="020B0604020202020204" pitchFamily="34" charset="0"/>
              </a:rPr>
              <a:t>Produced by</a:t>
            </a:r>
          </a:p>
        </p:txBody>
      </p:sp>
      <p:sp>
        <p:nvSpPr>
          <p:cNvPr id="15" name="TextBox 14"/>
          <p:cNvSpPr txBox="1"/>
          <p:nvPr/>
        </p:nvSpPr>
        <p:spPr>
          <a:xfrm>
            <a:off x="251520" y="6050427"/>
            <a:ext cx="5112568" cy="830997"/>
          </a:xfrm>
          <a:prstGeom prst="rect">
            <a:avLst/>
          </a:prstGeom>
          <a:noFill/>
        </p:spPr>
        <p:txBody>
          <a:bodyPr wrap="square" lIns="91440" tIns="45720" rIns="91440" bIns="45720" rtlCol="0" anchor="t">
            <a:spAutoFit/>
          </a:bodyPr>
          <a:lstStyle/>
          <a:p>
            <a:r>
              <a:rPr lang="en-GB" sz="1200" dirty="0">
                <a:cs typeface="Arial" panose="020B0604020202020204" pitchFamily="34" charset="0"/>
              </a:rPr>
              <a:t>Gerrard Abi-Aad – Head of Public Health Intelligence</a:t>
            </a:r>
          </a:p>
          <a:p>
            <a:r>
              <a:rPr lang="en-GB" sz="1200" dirty="0">
                <a:cs typeface="Arial"/>
              </a:rPr>
              <a:t>Naomi Clemons – Senior Intelligence Analyst</a:t>
            </a:r>
          </a:p>
          <a:p>
            <a:r>
              <a:rPr lang="en-GB" sz="1200" dirty="0">
                <a:cs typeface="Arial" panose="020B0604020202020204" pitchFamily="34" charset="0"/>
              </a:rPr>
              <a:t>Joshua Stroud – Intelligence Analyst</a:t>
            </a:r>
          </a:p>
          <a:p>
            <a:r>
              <a:rPr lang="en-GB" sz="1200" dirty="0">
                <a:ea typeface="+mn-lt"/>
                <a:cs typeface="+mn-lt"/>
              </a:rPr>
              <a:t>Richard Stanford-Beale – Kent Fire and Rescue Service</a:t>
            </a:r>
            <a:endParaRPr lang="en-GB" dirty="0"/>
          </a:p>
        </p:txBody>
      </p:sp>
      <p:pic>
        <p:nvPicPr>
          <p:cNvPr id="6" name="Picture 5">
            <a:extLst>
              <a:ext uri="{FF2B5EF4-FFF2-40B4-BE49-F238E27FC236}">
                <a16:creationId xmlns:a16="http://schemas.microsoft.com/office/drawing/2014/main" id="{ED017697-3A91-41EC-B049-A75BF9B9CB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3248" y="412758"/>
            <a:ext cx="2182216" cy="772923"/>
          </a:xfrm>
          <a:prstGeom prst="rect">
            <a:avLst/>
          </a:prstGeom>
        </p:spPr>
      </p:pic>
    </p:spTree>
    <p:extLst>
      <p:ext uri="{BB962C8B-B14F-4D97-AF65-F5344CB8AC3E}">
        <p14:creationId xmlns:p14="http://schemas.microsoft.com/office/powerpoint/2010/main" val="11277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Key Findings</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a:t>Accidental Dwelling Fires March 2021</a:t>
            </a:r>
            <a:endParaRPr lang="en-GB" dirty="0"/>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10</a:t>
            </a:fld>
            <a:endParaRPr lang="en-GB" dirty="0"/>
          </a:p>
        </p:txBody>
      </p:sp>
      <p:pic>
        <p:nvPicPr>
          <p:cNvPr id="7" name="Picture 6">
            <a:extLst>
              <a:ext uri="{FF2B5EF4-FFF2-40B4-BE49-F238E27FC236}">
                <a16:creationId xmlns:a16="http://schemas.microsoft.com/office/drawing/2014/main" id="{C9ED9AE3-1FA8-4491-B324-4DAC1636D295}"/>
              </a:ext>
            </a:extLst>
          </p:cNvPr>
          <p:cNvPicPr>
            <a:picLocks noChangeAspect="1"/>
          </p:cNvPicPr>
          <p:nvPr/>
        </p:nvPicPr>
        <p:blipFill>
          <a:blip r:embed="rId2"/>
          <a:stretch>
            <a:fillRect/>
          </a:stretch>
        </p:blipFill>
        <p:spPr>
          <a:xfrm>
            <a:off x="1367644" y="1340768"/>
            <a:ext cx="6408712" cy="4536141"/>
          </a:xfrm>
          <a:prstGeom prst="rect">
            <a:avLst/>
          </a:prstGeom>
        </p:spPr>
      </p:pic>
    </p:spTree>
    <p:extLst>
      <p:ext uri="{BB962C8B-B14F-4D97-AF65-F5344CB8AC3E}">
        <p14:creationId xmlns:p14="http://schemas.microsoft.com/office/powerpoint/2010/main" val="134991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Summary and Next Steps</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11</a:t>
            </a:fld>
            <a:endParaRPr lang="en-GB" dirty="0"/>
          </a:p>
        </p:txBody>
      </p:sp>
      <p:sp>
        <p:nvSpPr>
          <p:cNvPr id="5" name="TextBox 4">
            <a:extLst>
              <a:ext uri="{FF2B5EF4-FFF2-40B4-BE49-F238E27FC236}">
                <a16:creationId xmlns:a16="http://schemas.microsoft.com/office/drawing/2014/main" id="{2314D2E8-93BE-4833-801F-4AB7F5940188}"/>
              </a:ext>
            </a:extLst>
          </p:cNvPr>
          <p:cNvSpPr txBox="1"/>
          <p:nvPr/>
        </p:nvSpPr>
        <p:spPr>
          <a:xfrm>
            <a:off x="553392" y="1340105"/>
            <a:ext cx="7954863" cy="4918609"/>
          </a:xfrm>
          <a:prstGeom prst="rect">
            <a:avLst/>
          </a:prstGeom>
          <a:solidFill>
            <a:schemeClr val="bg1"/>
          </a:solidFill>
          <a:ln w="25400">
            <a:solidFill>
              <a:srgbClr val="2D7C82"/>
            </a:solidFill>
          </a:ln>
        </p:spPr>
        <p:txBody>
          <a:bodyPr wrap="square" lIns="180000" tIns="180000" rIns="180000" bIns="180000" rtlCol="0">
            <a:spAutoFit/>
          </a:bodyPr>
          <a:lstStyle/>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Health conditions and behaviours can play a role in the prevalence and outcome of ADFs, although there is a lack of clarity around the impact of different combinations of health conditions and outcome. Certain ‘at risk’ groups are more easily identifiable compared to others</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Deprivation plays a key role in poor health therefore it is unsurprising that this features as a key factor, deprivation is also a key risk factor for ADFs</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Identifying ‘at risk’ groups based on health related data allows for better targeting of fire service safe and well visits a key part of not only preventing ADFs but supporting independent living and quality of life by identifying individuals that may need increased levels of support</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There are clear benefits in relation to sharing data between both health and fire services; PHE have shown an interest in this work and are hoping to explore the role of health conditions and behaviours on a national level in combination with fire data</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Moving forward it is hoped that opportunity to map historic ADFs at UPRN level, via the </a:t>
            </a:r>
            <a:r>
              <a:rPr lang="en-GB" sz="1600" dirty="0" err="1">
                <a:solidFill>
                  <a:srgbClr val="2D7C82"/>
                </a:solidFill>
                <a:cs typeface="Arial" panose="020B0604020202020204" pitchFamily="34" charset="0"/>
              </a:rPr>
              <a:t>KeRNAL</a:t>
            </a:r>
            <a:r>
              <a:rPr lang="en-GB" sz="1600" dirty="0">
                <a:solidFill>
                  <a:srgbClr val="2D7C82"/>
                </a:solidFill>
                <a:cs typeface="Arial" panose="020B0604020202020204" pitchFamily="34" charset="0"/>
              </a:rPr>
              <a:t>, will allow analysts to establish a more specific combination of health, social and environment factors that contribute to the prevalence and outcome of ADFs</a:t>
            </a:r>
          </a:p>
        </p:txBody>
      </p:sp>
    </p:spTree>
    <p:extLst>
      <p:ext uri="{BB962C8B-B14F-4D97-AF65-F5344CB8AC3E}">
        <p14:creationId xmlns:p14="http://schemas.microsoft.com/office/powerpoint/2010/main" val="324201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overview</a:t>
            </a:r>
          </a:p>
        </p:txBody>
      </p:sp>
      <p:sp>
        <p:nvSpPr>
          <p:cNvPr id="3" name="Footer Placeholder 2"/>
          <p:cNvSpPr>
            <a:spLocks noGrp="1"/>
          </p:cNvSpPr>
          <p:nvPr>
            <p:ph type="ftr" sz="quarter" idx="11"/>
          </p:nvPr>
        </p:nvSpPr>
        <p:spPr/>
        <p:txBody>
          <a:bodyPr/>
          <a:lstStyle/>
          <a:p>
            <a:r>
              <a:rPr lang="en-GB" dirty="0"/>
              <a:t>Accidental Dwelling Fires – March 2021</a:t>
            </a:r>
          </a:p>
        </p:txBody>
      </p:sp>
      <p:sp>
        <p:nvSpPr>
          <p:cNvPr id="9" name="Slide Number Placeholder 8"/>
          <p:cNvSpPr>
            <a:spLocks noGrp="1"/>
          </p:cNvSpPr>
          <p:nvPr>
            <p:ph type="sldNum" sz="quarter" idx="12"/>
          </p:nvPr>
        </p:nvSpPr>
        <p:spPr/>
        <p:txBody>
          <a:bodyPr/>
          <a:lstStyle/>
          <a:p>
            <a:fld id="{083437FF-0BBE-490D-9C9F-587F734159E8}" type="slidenum">
              <a:rPr lang="en-GB" smtClean="0"/>
              <a:pPr/>
              <a:t>2</a:t>
            </a:fld>
            <a:endParaRPr lang="en-GB" dirty="0"/>
          </a:p>
        </p:txBody>
      </p:sp>
      <p:sp>
        <p:nvSpPr>
          <p:cNvPr id="8" name="TextBox 7">
            <a:extLst>
              <a:ext uri="{FF2B5EF4-FFF2-40B4-BE49-F238E27FC236}">
                <a16:creationId xmlns:a16="http://schemas.microsoft.com/office/drawing/2014/main" id="{356070FD-D6A5-4620-A7DC-7E3A572217A8}"/>
              </a:ext>
            </a:extLst>
          </p:cNvPr>
          <p:cNvSpPr txBox="1"/>
          <p:nvPr/>
        </p:nvSpPr>
        <p:spPr>
          <a:xfrm>
            <a:off x="601216" y="1199267"/>
            <a:ext cx="7859216" cy="4980164"/>
          </a:xfrm>
          <a:prstGeom prst="rect">
            <a:avLst/>
          </a:prstGeom>
          <a:solidFill>
            <a:schemeClr val="bg1"/>
          </a:solidFill>
          <a:ln w="25400">
            <a:solidFill>
              <a:srgbClr val="2D7C82"/>
            </a:solidFill>
          </a:ln>
        </p:spPr>
        <p:txBody>
          <a:bodyPr wrap="square" lIns="180000" tIns="180000" rIns="180000" bIns="180000" rtlCol="0">
            <a:spAutoFit/>
          </a:bodyPr>
          <a:lstStyle/>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Previous research indicated that there are a variety of factors that contribute to both the prevalence of Accidental Dwelling Fires (ADFs) and the likely outcome </a:t>
            </a:r>
          </a:p>
          <a:p>
            <a:pPr>
              <a:spcBef>
                <a:spcPts val="600"/>
              </a:spcBef>
              <a:spcAft>
                <a:spcPts val="600"/>
              </a:spcAft>
            </a:pPr>
            <a:endParaRPr lang="en-GB" sz="1600" dirty="0">
              <a:solidFill>
                <a:srgbClr val="2D7C82"/>
              </a:solidFill>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Certain health related conditions lifestyles and behaviours are thought to play a role in both the cause and the outcome of ADFs although the extent to which different variables play a role is yet to be understood</a:t>
            </a:r>
          </a:p>
          <a:p>
            <a:pPr>
              <a:spcBef>
                <a:spcPts val="600"/>
              </a:spcBef>
              <a:spcAft>
                <a:spcPts val="600"/>
              </a:spcAft>
            </a:pPr>
            <a:endParaRPr lang="en-GB" sz="1600" dirty="0">
              <a:solidFill>
                <a:srgbClr val="2D7C82"/>
              </a:solidFill>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This project was conducted in two stages; firstly, based on existing literature, cohorts were built based on health related factors that made them more likely to experience an ADF or die as the result of the ADF using data from the Kent Integrated Database. The distribution of these cohorts across Kent and Medway were established</a:t>
            </a:r>
          </a:p>
          <a:p>
            <a:pPr>
              <a:spcBef>
                <a:spcPts val="600"/>
              </a:spcBef>
              <a:spcAft>
                <a:spcPts val="600"/>
              </a:spcAft>
            </a:pPr>
            <a:endParaRPr lang="en-GB" sz="1600" dirty="0">
              <a:solidFill>
                <a:srgbClr val="2D7C82"/>
              </a:solidFill>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Secondly the geographical profiles of those considered at risk based on health related factors were overlaid with the well established risk based model utilised by KFRS which was developed using data from historical fires</a:t>
            </a:r>
          </a:p>
        </p:txBody>
      </p:sp>
    </p:spTree>
    <p:extLst>
      <p:ext uri="{BB962C8B-B14F-4D97-AF65-F5344CB8AC3E}">
        <p14:creationId xmlns:p14="http://schemas.microsoft.com/office/powerpoint/2010/main" val="70299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3AF3-2A78-4D06-A9BA-A31C4198D099}"/>
              </a:ext>
            </a:extLst>
          </p:cNvPr>
          <p:cNvSpPr>
            <a:spLocks noGrp="1"/>
          </p:cNvSpPr>
          <p:nvPr>
            <p:ph type="title"/>
          </p:nvPr>
        </p:nvSpPr>
        <p:spPr/>
        <p:txBody>
          <a:bodyPr/>
          <a:lstStyle/>
          <a:p>
            <a:r>
              <a:rPr lang="en-GB" dirty="0"/>
              <a:t>Risk Factors</a:t>
            </a:r>
          </a:p>
        </p:txBody>
      </p:sp>
      <p:sp>
        <p:nvSpPr>
          <p:cNvPr id="3" name="Footer Placeholder 2">
            <a:extLst>
              <a:ext uri="{FF2B5EF4-FFF2-40B4-BE49-F238E27FC236}">
                <a16:creationId xmlns:a16="http://schemas.microsoft.com/office/drawing/2014/main" id="{F3118147-2E04-49D0-9B88-AE7417E21856}"/>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2E1EDC65-9D4C-44A5-94B7-EBAE0386D32D}"/>
              </a:ext>
            </a:extLst>
          </p:cNvPr>
          <p:cNvSpPr>
            <a:spLocks noGrp="1"/>
          </p:cNvSpPr>
          <p:nvPr>
            <p:ph type="sldNum" sz="quarter" idx="12"/>
          </p:nvPr>
        </p:nvSpPr>
        <p:spPr/>
        <p:txBody>
          <a:bodyPr/>
          <a:lstStyle/>
          <a:p>
            <a:fld id="{083437FF-0BBE-490D-9C9F-587F734159E8}" type="slidenum">
              <a:rPr lang="en-GB" smtClean="0"/>
              <a:pPr/>
              <a:t>3</a:t>
            </a:fld>
            <a:endParaRPr lang="en-GB" dirty="0"/>
          </a:p>
        </p:txBody>
      </p:sp>
      <p:sp>
        <p:nvSpPr>
          <p:cNvPr id="5" name="TextBox 4">
            <a:extLst>
              <a:ext uri="{FF2B5EF4-FFF2-40B4-BE49-F238E27FC236}">
                <a16:creationId xmlns:a16="http://schemas.microsoft.com/office/drawing/2014/main" id="{CF7AC191-E43C-4B56-BC09-ACE72B2C47FF}"/>
              </a:ext>
            </a:extLst>
          </p:cNvPr>
          <p:cNvSpPr txBox="1"/>
          <p:nvPr/>
        </p:nvSpPr>
        <p:spPr>
          <a:xfrm>
            <a:off x="601216" y="2285121"/>
            <a:ext cx="3456384" cy="3902946"/>
          </a:xfrm>
          <a:prstGeom prst="rect">
            <a:avLst/>
          </a:prstGeom>
          <a:solidFill>
            <a:schemeClr val="bg1"/>
          </a:solidFill>
          <a:ln w="25400">
            <a:solidFill>
              <a:srgbClr val="2D7C82"/>
            </a:solidFill>
          </a:ln>
        </p:spPr>
        <p:txBody>
          <a:bodyPr wrap="square" lIns="180000" tIns="180000" rIns="180000" bIns="180000" rtlCol="0" anchor="t">
            <a:spAutoFit/>
          </a:bodyPr>
          <a:lstStyle/>
          <a:p>
            <a:pPr algn="ctr">
              <a:spcBef>
                <a:spcPts val="600"/>
              </a:spcBef>
              <a:spcAft>
                <a:spcPts val="600"/>
              </a:spcAft>
            </a:pPr>
            <a:r>
              <a:rPr lang="en-GB" sz="1400" b="1" dirty="0">
                <a:solidFill>
                  <a:srgbClr val="2D7C82"/>
                </a:solidFill>
                <a:cs typeface="Arial" panose="020B0604020202020204" pitchFamily="34" charset="0"/>
              </a:rPr>
              <a:t>Fatalities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Older age, increasing  from 65 </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Male</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Non-white ethnic groups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Drug/ alcohol use</a:t>
            </a:r>
          </a:p>
          <a:p>
            <a:pPr marL="285750" indent="-285750">
              <a:spcBef>
                <a:spcPts val="600"/>
              </a:spcBef>
              <a:spcAft>
                <a:spcPts val="600"/>
              </a:spcAft>
              <a:buFont typeface="Arial"/>
              <a:buChar char="•"/>
            </a:pPr>
            <a:r>
              <a:rPr lang="en-GB" sz="1400" dirty="0">
                <a:solidFill>
                  <a:srgbClr val="2D7C82"/>
                </a:solidFill>
                <a:cs typeface="Arial"/>
              </a:rPr>
              <a:t>Living alone</a:t>
            </a:r>
          </a:p>
          <a:p>
            <a:pPr marL="285750" indent="-285750">
              <a:spcBef>
                <a:spcPts val="600"/>
              </a:spcBef>
              <a:spcAft>
                <a:spcPts val="600"/>
              </a:spcAft>
              <a:buFont typeface="Arial"/>
              <a:buChar char="•"/>
            </a:pPr>
            <a:r>
              <a:rPr lang="en-GB" sz="1400" dirty="0">
                <a:solidFill>
                  <a:srgbClr val="2D7C82"/>
                </a:solidFill>
                <a:cs typeface="Arial"/>
              </a:rPr>
              <a:t>Disability / cognitive impairments</a:t>
            </a:r>
            <a:endParaRPr lang="en-GB" sz="1400" dirty="0">
              <a:solidFill>
                <a:srgbClr val="2D7C82"/>
              </a:solidFill>
              <a:cs typeface="Arial" panose="020B0604020202020204" pitchFamily="34" charset="0"/>
            </a:endParaRP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Low socio-economic status</a:t>
            </a:r>
          </a:p>
          <a:p>
            <a:pPr marL="285750" indent="-285750">
              <a:spcBef>
                <a:spcPts val="600"/>
              </a:spcBef>
              <a:spcAft>
                <a:spcPts val="600"/>
              </a:spcAft>
              <a:buFont typeface="Arial"/>
              <a:buChar char="•"/>
            </a:pPr>
            <a:r>
              <a:rPr lang="en-GB" sz="1400" dirty="0">
                <a:solidFill>
                  <a:srgbClr val="2D7C82"/>
                </a:solidFill>
                <a:cs typeface="Arial"/>
              </a:rPr>
              <a:t>Under 11 years, </a:t>
            </a:r>
            <a:r>
              <a:rPr lang="en-GB" sz="1400" dirty="0" err="1">
                <a:solidFill>
                  <a:srgbClr val="2D7C82"/>
                </a:solidFill>
                <a:cs typeface="Arial"/>
              </a:rPr>
              <a:t>esp</a:t>
            </a:r>
            <a:r>
              <a:rPr lang="en-GB" sz="1400" dirty="0">
                <a:solidFill>
                  <a:srgbClr val="2D7C82"/>
                </a:solidFill>
                <a:cs typeface="Arial"/>
              </a:rPr>
              <a:t> under 5 years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Smokers</a:t>
            </a:r>
          </a:p>
        </p:txBody>
      </p:sp>
      <p:sp>
        <p:nvSpPr>
          <p:cNvPr id="6" name="TextBox 5">
            <a:extLst>
              <a:ext uri="{FF2B5EF4-FFF2-40B4-BE49-F238E27FC236}">
                <a16:creationId xmlns:a16="http://schemas.microsoft.com/office/drawing/2014/main" id="{F1C082CA-1F99-4DA7-921B-6D48DF1F69DE}"/>
              </a:ext>
            </a:extLst>
          </p:cNvPr>
          <p:cNvSpPr txBox="1"/>
          <p:nvPr/>
        </p:nvSpPr>
        <p:spPr>
          <a:xfrm>
            <a:off x="5138749" y="2285121"/>
            <a:ext cx="3456384" cy="3533614"/>
          </a:xfrm>
          <a:prstGeom prst="rect">
            <a:avLst/>
          </a:prstGeom>
          <a:solidFill>
            <a:schemeClr val="bg1"/>
          </a:solidFill>
          <a:ln w="25400">
            <a:solidFill>
              <a:srgbClr val="2D7C82"/>
            </a:solidFill>
          </a:ln>
        </p:spPr>
        <p:txBody>
          <a:bodyPr wrap="square" lIns="180000" tIns="180000" rIns="180000" bIns="180000" rtlCol="0" anchor="t">
            <a:spAutoFit/>
          </a:bodyPr>
          <a:lstStyle/>
          <a:p>
            <a:pPr algn="ctr">
              <a:spcBef>
                <a:spcPts val="600"/>
              </a:spcBef>
              <a:spcAft>
                <a:spcPts val="600"/>
              </a:spcAft>
            </a:pPr>
            <a:r>
              <a:rPr lang="en-GB" sz="1400" b="1" dirty="0">
                <a:solidFill>
                  <a:srgbClr val="2D7C82"/>
                </a:solidFill>
                <a:cs typeface="Arial" panose="020B0604020202020204" pitchFamily="34" charset="0"/>
              </a:rPr>
              <a:t>Non-Fatal ADF / Injury</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Certain ages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certain males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Disabilities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social economic status</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types of occupancy</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Smoking</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alcohol/drug use </a:t>
            </a:r>
          </a:p>
          <a:p>
            <a:pPr marL="285750" indent="-285750">
              <a:spcBef>
                <a:spcPts val="600"/>
              </a:spcBef>
              <a:spcAft>
                <a:spcPts val="600"/>
              </a:spcAft>
              <a:buFont typeface="Arial"/>
              <a:buChar char="•"/>
            </a:pPr>
            <a:r>
              <a:rPr lang="en-GB" sz="1400" dirty="0">
                <a:solidFill>
                  <a:srgbClr val="2D7C82"/>
                </a:solidFill>
                <a:cs typeface="Arial" panose="020B0604020202020204" pitchFamily="34" charset="0"/>
              </a:rPr>
              <a:t>previous experience of fire</a:t>
            </a:r>
          </a:p>
        </p:txBody>
      </p:sp>
      <p:sp>
        <p:nvSpPr>
          <p:cNvPr id="7" name="TextBox 6">
            <a:extLst>
              <a:ext uri="{FF2B5EF4-FFF2-40B4-BE49-F238E27FC236}">
                <a16:creationId xmlns:a16="http://schemas.microsoft.com/office/drawing/2014/main" id="{43F3E0BA-CB2B-4281-A360-F477A517F8D6}"/>
              </a:ext>
            </a:extLst>
          </p:cNvPr>
          <p:cNvSpPr txBox="1"/>
          <p:nvPr/>
        </p:nvSpPr>
        <p:spPr>
          <a:xfrm>
            <a:off x="602245" y="1124744"/>
            <a:ext cx="7992888" cy="1009846"/>
          </a:xfrm>
          <a:prstGeom prst="rect">
            <a:avLst/>
          </a:prstGeom>
          <a:solidFill>
            <a:schemeClr val="bg1"/>
          </a:solidFill>
          <a:ln w="25400">
            <a:solidFill>
              <a:srgbClr val="2D7C82"/>
            </a:solidFill>
          </a:ln>
        </p:spPr>
        <p:txBody>
          <a:bodyPr wrap="square" lIns="180000" tIns="180000" rIns="180000" bIns="180000" rtlCol="0">
            <a:spAutoFit/>
          </a:bodyPr>
          <a:lstStyle/>
          <a:p>
            <a:pPr algn="ctr">
              <a:spcBef>
                <a:spcPts val="600"/>
              </a:spcBef>
              <a:spcAft>
                <a:spcPts val="600"/>
              </a:spcAft>
            </a:pPr>
            <a:r>
              <a:rPr lang="en-GB" sz="1400" dirty="0">
                <a:solidFill>
                  <a:srgbClr val="2D7C82"/>
                </a:solidFill>
                <a:cs typeface="Arial" panose="020B0604020202020204" pitchFamily="34" charset="0"/>
              </a:rPr>
              <a:t>Whilst certain factors can be predictive in terms of prevalence and outcome of ADFs not all predictors are of equal strength; there is likely to be a large amount of random variance due to human behaviour and activity. Despite this variance deprivation is thought to be one of the strongest predictors of ADFs</a:t>
            </a:r>
            <a:r>
              <a:rPr lang="en-GB" sz="1400" baseline="30000" dirty="0">
                <a:solidFill>
                  <a:srgbClr val="2D7C82"/>
                </a:solidFill>
                <a:cs typeface="Arial" panose="020B0604020202020204" pitchFamily="34" charset="0"/>
              </a:rPr>
              <a:t>1</a:t>
            </a:r>
          </a:p>
        </p:txBody>
      </p:sp>
    </p:spTree>
    <p:extLst>
      <p:ext uri="{BB962C8B-B14F-4D97-AF65-F5344CB8AC3E}">
        <p14:creationId xmlns:p14="http://schemas.microsoft.com/office/powerpoint/2010/main" val="218200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Cohorts</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4</a:t>
            </a:fld>
            <a:endParaRPr lang="en-GB" dirty="0"/>
          </a:p>
        </p:txBody>
      </p:sp>
      <p:sp>
        <p:nvSpPr>
          <p:cNvPr id="5" name="TextBox 4">
            <a:extLst>
              <a:ext uri="{FF2B5EF4-FFF2-40B4-BE49-F238E27FC236}">
                <a16:creationId xmlns:a16="http://schemas.microsoft.com/office/drawing/2014/main" id="{960BDC1C-2C9E-4E40-A733-5C74616723B3}"/>
              </a:ext>
            </a:extLst>
          </p:cNvPr>
          <p:cNvSpPr txBox="1"/>
          <p:nvPr/>
        </p:nvSpPr>
        <p:spPr>
          <a:xfrm>
            <a:off x="408161" y="1700808"/>
            <a:ext cx="8124279" cy="3995279"/>
          </a:xfrm>
          <a:prstGeom prst="rect">
            <a:avLst/>
          </a:prstGeom>
          <a:solidFill>
            <a:schemeClr val="bg1"/>
          </a:solidFill>
          <a:ln w="25400">
            <a:solidFill>
              <a:srgbClr val="2D7C82"/>
            </a:solidFill>
          </a:ln>
        </p:spPr>
        <p:txBody>
          <a:bodyPr wrap="square" lIns="180000" tIns="180000" rIns="180000" bIns="180000" rtlCol="0">
            <a:spAutoFit/>
          </a:bodyPr>
          <a:lstStyle/>
          <a:p>
            <a:pPr>
              <a:spcBef>
                <a:spcPts val="600"/>
              </a:spcBef>
              <a:spcAft>
                <a:spcPts val="600"/>
              </a:spcAft>
            </a:pPr>
            <a:r>
              <a:rPr lang="en-GB" sz="1600" b="1" dirty="0">
                <a:solidFill>
                  <a:srgbClr val="2D7C82"/>
                </a:solidFill>
                <a:cs typeface="Arial" panose="020B0604020202020204" pitchFamily="34" charset="0"/>
              </a:rPr>
              <a:t>Cohort one: </a:t>
            </a:r>
            <a:r>
              <a:rPr lang="en-GB" sz="1600" dirty="0">
                <a:solidFill>
                  <a:srgbClr val="2D7C82"/>
                </a:solidFill>
                <a:cs typeface="Arial" panose="020B0604020202020204" pitchFamily="34" charset="0"/>
              </a:rPr>
              <a:t>fatal – elderly criteria: aged 65 and over, living in a single person household </a:t>
            </a:r>
          </a:p>
          <a:p>
            <a:pPr>
              <a:spcBef>
                <a:spcPts val="600"/>
              </a:spcBef>
              <a:spcAft>
                <a:spcPts val="600"/>
              </a:spcAft>
            </a:pPr>
            <a:endParaRPr lang="en-GB" sz="1600" dirty="0">
              <a:solidFill>
                <a:srgbClr val="2D7C82"/>
              </a:solidFill>
              <a:cs typeface="Arial" panose="020B0604020202020204" pitchFamily="34" charset="0"/>
            </a:endParaRPr>
          </a:p>
          <a:p>
            <a:pPr>
              <a:spcBef>
                <a:spcPts val="600"/>
              </a:spcBef>
              <a:spcAft>
                <a:spcPts val="600"/>
              </a:spcAft>
            </a:pPr>
            <a:r>
              <a:rPr lang="en-GB" sz="1600" b="1" dirty="0">
                <a:solidFill>
                  <a:srgbClr val="2D7C82"/>
                </a:solidFill>
                <a:cs typeface="Arial" panose="020B0604020202020204" pitchFamily="34" charset="0"/>
              </a:rPr>
              <a:t>Cohort two</a:t>
            </a:r>
            <a:r>
              <a:rPr lang="en-GB" sz="1600" dirty="0">
                <a:solidFill>
                  <a:srgbClr val="2D7C82"/>
                </a:solidFill>
                <a:cs typeface="Arial" panose="020B0604020202020204" pitchFamily="34" charset="0"/>
              </a:rPr>
              <a:t>: fatal – child: single parent households, with multiple children under the age of 11 living in an area of high deprivation</a:t>
            </a:r>
          </a:p>
          <a:p>
            <a:pPr>
              <a:spcBef>
                <a:spcPts val="600"/>
              </a:spcBef>
              <a:spcAft>
                <a:spcPts val="600"/>
              </a:spcAft>
            </a:pPr>
            <a:endParaRPr lang="en-GB" sz="1600" dirty="0">
              <a:solidFill>
                <a:srgbClr val="2D7C82"/>
              </a:solidFill>
              <a:cs typeface="Arial" panose="020B0604020202020204" pitchFamily="34" charset="0"/>
            </a:endParaRPr>
          </a:p>
          <a:p>
            <a:pPr>
              <a:spcBef>
                <a:spcPts val="600"/>
              </a:spcBef>
              <a:spcAft>
                <a:spcPts val="600"/>
              </a:spcAft>
            </a:pPr>
            <a:r>
              <a:rPr lang="en-GB" sz="1600" b="1" dirty="0">
                <a:solidFill>
                  <a:srgbClr val="2D7C82"/>
                </a:solidFill>
                <a:cs typeface="Arial" panose="020B0604020202020204" pitchFamily="34" charset="0"/>
              </a:rPr>
              <a:t>Cohort three: </a:t>
            </a:r>
            <a:r>
              <a:rPr lang="en-GB" sz="1600" dirty="0">
                <a:solidFill>
                  <a:srgbClr val="2D7C82"/>
                </a:solidFill>
                <a:cs typeface="Arial" panose="020B0604020202020204" pitchFamily="34" charset="0"/>
              </a:rPr>
              <a:t>ADFs and non fatal causalities: males, aged between 40 and 64, living in a single person household </a:t>
            </a:r>
          </a:p>
          <a:p>
            <a:pPr>
              <a:spcBef>
                <a:spcPts val="600"/>
              </a:spcBef>
              <a:spcAft>
                <a:spcPts val="600"/>
              </a:spcAft>
            </a:pPr>
            <a:endParaRPr lang="en-GB" sz="1600" dirty="0">
              <a:solidFill>
                <a:srgbClr val="2D7C82"/>
              </a:solidFill>
              <a:cs typeface="Arial" panose="020B0604020202020204" pitchFamily="34" charset="0"/>
            </a:endParaRPr>
          </a:p>
          <a:p>
            <a:pPr>
              <a:spcBef>
                <a:spcPts val="600"/>
              </a:spcBef>
              <a:spcAft>
                <a:spcPts val="600"/>
              </a:spcAft>
            </a:pPr>
            <a:r>
              <a:rPr lang="en-GB" sz="1600" dirty="0">
                <a:solidFill>
                  <a:srgbClr val="2D7C82"/>
                </a:solidFill>
                <a:cs typeface="Arial" panose="020B0604020202020204" pitchFamily="34" charset="0"/>
              </a:rPr>
              <a:t>Whilst these key factors formed the basis for inclusion in one of the three cohorts, further risk segmentation was applied to further narrow down the impact of various health related conditions and behaviours</a:t>
            </a:r>
          </a:p>
        </p:txBody>
      </p:sp>
    </p:spTree>
    <p:extLst>
      <p:ext uri="{BB962C8B-B14F-4D97-AF65-F5344CB8AC3E}">
        <p14:creationId xmlns:p14="http://schemas.microsoft.com/office/powerpoint/2010/main" val="177834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Risk Segmentation</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5</a:t>
            </a:fld>
            <a:endParaRPr lang="en-GB" dirty="0"/>
          </a:p>
        </p:txBody>
      </p:sp>
      <p:sp>
        <p:nvSpPr>
          <p:cNvPr id="5" name="TextBox 4">
            <a:extLst>
              <a:ext uri="{FF2B5EF4-FFF2-40B4-BE49-F238E27FC236}">
                <a16:creationId xmlns:a16="http://schemas.microsoft.com/office/drawing/2014/main" id="{876DADCE-A8B1-4852-BE0B-07EAAB82FA07}"/>
              </a:ext>
            </a:extLst>
          </p:cNvPr>
          <p:cNvSpPr txBox="1"/>
          <p:nvPr/>
        </p:nvSpPr>
        <p:spPr>
          <a:xfrm>
            <a:off x="664343" y="1340768"/>
            <a:ext cx="2314600" cy="2764173"/>
          </a:xfrm>
          <a:prstGeom prst="rect">
            <a:avLst/>
          </a:prstGeom>
          <a:solidFill>
            <a:schemeClr val="bg1"/>
          </a:solidFill>
          <a:ln w="25400">
            <a:solidFill>
              <a:srgbClr val="2D7C82"/>
            </a:solidFill>
          </a:ln>
        </p:spPr>
        <p:txBody>
          <a:bodyPr wrap="square" lIns="180000" tIns="180000" rIns="180000" bIns="180000" rtlCol="0">
            <a:spAutoFit/>
          </a:bodyPr>
          <a:lstStyle/>
          <a:p>
            <a:pPr>
              <a:spcBef>
                <a:spcPts val="600"/>
              </a:spcBef>
              <a:spcAft>
                <a:spcPts val="600"/>
              </a:spcAft>
            </a:pPr>
            <a:r>
              <a:rPr lang="en-GB" dirty="0">
                <a:solidFill>
                  <a:srgbClr val="2D7C82"/>
                </a:solidFill>
                <a:cs typeface="Arial" panose="020B0604020202020204" pitchFamily="34" charset="0"/>
              </a:rPr>
              <a:t>Additional risk factors for Cohort One include:</a:t>
            </a:r>
          </a:p>
          <a:p>
            <a:pPr marL="285750" indent="-285750">
              <a:spcBef>
                <a:spcPts val="600"/>
              </a:spcBef>
              <a:spcAft>
                <a:spcPts val="600"/>
              </a:spcAft>
              <a:buFontTx/>
              <a:buChar char="-"/>
            </a:pPr>
            <a:r>
              <a:rPr lang="en-GB" dirty="0">
                <a:solidFill>
                  <a:srgbClr val="2D7C82"/>
                </a:solidFill>
                <a:cs typeface="Arial" panose="020B0604020202020204" pitchFamily="34" charset="0"/>
              </a:rPr>
              <a:t>LTCs</a:t>
            </a:r>
          </a:p>
          <a:p>
            <a:pPr marL="285750" indent="-285750">
              <a:spcBef>
                <a:spcPts val="600"/>
              </a:spcBef>
              <a:spcAft>
                <a:spcPts val="600"/>
              </a:spcAft>
              <a:buFontTx/>
              <a:buChar char="-"/>
            </a:pPr>
            <a:r>
              <a:rPr lang="en-GB" dirty="0">
                <a:solidFill>
                  <a:srgbClr val="2D7C82"/>
                </a:solidFill>
                <a:cs typeface="Arial" panose="020B0604020202020204" pitchFamily="34" charset="0"/>
              </a:rPr>
              <a:t>MH/Depression</a:t>
            </a:r>
          </a:p>
          <a:p>
            <a:pPr marL="285750" indent="-285750">
              <a:spcBef>
                <a:spcPts val="600"/>
              </a:spcBef>
              <a:spcAft>
                <a:spcPts val="600"/>
              </a:spcAft>
              <a:buFontTx/>
              <a:buChar char="-"/>
            </a:pPr>
            <a:r>
              <a:rPr lang="en-GB" dirty="0">
                <a:solidFill>
                  <a:srgbClr val="2D7C82"/>
                </a:solidFill>
                <a:cs typeface="Arial" panose="020B0604020202020204" pitchFamily="34" charset="0"/>
              </a:rPr>
              <a:t>IMD decile 5 or below</a:t>
            </a:r>
          </a:p>
        </p:txBody>
      </p:sp>
      <p:sp>
        <p:nvSpPr>
          <p:cNvPr id="6" name="TextBox 5">
            <a:extLst>
              <a:ext uri="{FF2B5EF4-FFF2-40B4-BE49-F238E27FC236}">
                <a16:creationId xmlns:a16="http://schemas.microsoft.com/office/drawing/2014/main" id="{7C5D7855-1AE2-4E5B-8A3A-73C4F4734167}"/>
              </a:ext>
            </a:extLst>
          </p:cNvPr>
          <p:cNvSpPr txBox="1"/>
          <p:nvPr/>
        </p:nvSpPr>
        <p:spPr>
          <a:xfrm>
            <a:off x="3208717" y="1340768"/>
            <a:ext cx="2516019" cy="4826276"/>
          </a:xfrm>
          <a:prstGeom prst="rect">
            <a:avLst/>
          </a:prstGeom>
          <a:solidFill>
            <a:schemeClr val="bg1"/>
          </a:solidFill>
          <a:ln w="25400">
            <a:solidFill>
              <a:srgbClr val="2D7C82"/>
            </a:solidFill>
          </a:ln>
        </p:spPr>
        <p:txBody>
          <a:bodyPr wrap="square" lIns="180000" tIns="180000" rIns="180000" bIns="180000" rtlCol="0">
            <a:spAutoFit/>
          </a:bodyPr>
          <a:lstStyle/>
          <a:p>
            <a:pPr>
              <a:spcBef>
                <a:spcPts val="600"/>
              </a:spcBef>
              <a:spcAft>
                <a:spcPts val="600"/>
              </a:spcAft>
            </a:pPr>
            <a:r>
              <a:rPr lang="en-GB" dirty="0">
                <a:solidFill>
                  <a:srgbClr val="2D7C82"/>
                </a:solidFill>
                <a:cs typeface="Arial" panose="020B0604020202020204" pitchFamily="34" charset="0"/>
              </a:rPr>
              <a:t>Cohort Two – no further risk segmentation was conducted</a:t>
            </a:r>
          </a:p>
          <a:p>
            <a:pPr>
              <a:spcBef>
                <a:spcPts val="600"/>
              </a:spcBef>
              <a:spcAft>
                <a:spcPts val="600"/>
              </a:spcAft>
            </a:pPr>
            <a:r>
              <a:rPr lang="en-GB" dirty="0">
                <a:solidFill>
                  <a:srgbClr val="2D7C82"/>
                </a:solidFill>
                <a:cs typeface="Arial" panose="020B0604020202020204" pitchFamily="34" charset="0"/>
              </a:rPr>
              <a:t>It was not possible to identify multiple children under the age of 11 residing with a lone parent. </a:t>
            </a:r>
          </a:p>
          <a:p>
            <a:pPr>
              <a:spcBef>
                <a:spcPts val="600"/>
              </a:spcBef>
              <a:spcAft>
                <a:spcPts val="600"/>
              </a:spcAft>
            </a:pPr>
            <a:r>
              <a:rPr lang="en-GB" dirty="0">
                <a:solidFill>
                  <a:srgbClr val="2D7C82"/>
                </a:solidFill>
                <a:cs typeface="Arial" panose="020B0604020202020204" pitchFamily="34" charset="0"/>
              </a:rPr>
              <a:t>Data extracted included the count of children aged under 18 residing in a household with a single parent recorded as a smoker</a:t>
            </a:r>
          </a:p>
        </p:txBody>
      </p:sp>
      <p:sp>
        <p:nvSpPr>
          <p:cNvPr id="7" name="TextBox 6">
            <a:extLst>
              <a:ext uri="{FF2B5EF4-FFF2-40B4-BE49-F238E27FC236}">
                <a16:creationId xmlns:a16="http://schemas.microsoft.com/office/drawing/2014/main" id="{5CBE8C18-F9C9-4781-8BEE-6A66DB726CB8}"/>
              </a:ext>
            </a:extLst>
          </p:cNvPr>
          <p:cNvSpPr txBox="1"/>
          <p:nvPr/>
        </p:nvSpPr>
        <p:spPr>
          <a:xfrm>
            <a:off x="5935284" y="1340768"/>
            <a:ext cx="2314600" cy="3625947"/>
          </a:xfrm>
          <a:prstGeom prst="rect">
            <a:avLst/>
          </a:prstGeom>
          <a:solidFill>
            <a:schemeClr val="bg1"/>
          </a:solidFill>
          <a:ln w="25400">
            <a:solidFill>
              <a:srgbClr val="2D7C82"/>
            </a:solidFill>
          </a:ln>
        </p:spPr>
        <p:txBody>
          <a:bodyPr wrap="square" lIns="180000" tIns="180000" rIns="180000" bIns="180000" rtlCol="0">
            <a:spAutoFit/>
          </a:bodyPr>
          <a:lstStyle/>
          <a:p>
            <a:pPr>
              <a:spcBef>
                <a:spcPts val="600"/>
              </a:spcBef>
              <a:spcAft>
                <a:spcPts val="600"/>
              </a:spcAft>
            </a:pPr>
            <a:r>
              <a:rPr lang="en-GB" dirty="0">
                <a:solidFill>
                  <a:srgbClr val="2D7C82"/>
                </a:solidFill>
                <a:cs typeface="Arial" panose="020B0604020202020204" pitchFamily="34" charset="0"/>
              </a:rPr>
              <a:t>Additional risk factors for Cohort Three include:</a:t>
            </a:r>
          </a:p>
          <a:p>
            <a:pPr marL="285750" indent="-285750">
              <a:spcBef>
                <a:spcPts val="600"/>
              </a:spcBef>
              <a:spcAft>
                <a:spcPts val="600"/>
              </a:spcAft>
              <a:buFontTx/>
              <a:buChar char="-"/>
            </a:pPr>
            <a:r>
              <a:rPr lang="en-GB" dirty="0">
                <a:solidFill>
                  <a:srgbClr val="2D7C82"/>
                </a:solidFill>
                <a:cs typeface="Arial" panose="020B0604020202020204" pitchFamily="34" charset="0"/>
              </a:rPr>
              <a:t>LTCs</a:t>
            </a:r>
          </a:p>
          <a:p>
            <a:pPr marL="285750" indent="-285750">
              <a:spcBef>
                <a:spcPts val="600"/>
              </a:spcBef>
              <a:spcAft>
                <a:spcPts val="600"/>
              </a:spcAft>
              <a:buFontTx/>
              <a:buChar char="-"/>
            </a:pPr>
            <a:r>
              <a:rPr lang="en-GB" dirty="0">
                <a:solidFill>
                  <a:srgbClr val="2D7C82"/>
                </a:solidFill>
                <a:cs typeface="Arial" panose="020B0604020202020204" pitchFamily="34" charset="0"/>
              </a:rPr>
              <a:t>MH/Depression</a:t>
            </a:r>
          </a:p>
          <a:p>
            <a:pPr marL="285750" indent="-285750">
              <a:spcBef>
                <a:spcPts val="600"/>
              </a:spcBef>
              <a:spcAft>
                <a:spcPts val="600"/>
              </a:spcAft>
              <a:buFontTx/>
              <a:buChar char="-"/>
            </a:pPr>
            <a:r>
              <a:rPr lang="en-GB" dirty="0">
                <a:solidFill>
                  <a:srgbClr val="2D7C82"/>
                </a:solidFill>
                <a:cs typeface="Arial" panose="020B0604020202020204" pitchFamily="34" charset="0"/>
              </a:rPr>
              <a:t>IMD decile 5 or below</a:t>
            </a:r>
          </a:p>
          <a:p>
            <a:pPr marL="285750" indent="-285750">
              <a:spcBef>
                <a:spcPts val="600"/>
              </a:spcBef>
              <a:spcAft>
                <a:spcPts val="600"/>
              </a:spcAft>
              <a:buFontTx/>
              <a:buChar char="-"/>
            </a:pPr>
            <a:r>
              <a:rPr lang="en-GB" dirty="0">
                <a:solidFill>
                  <a:srgbClr val="2D7C82"/>
                </a:solidFill>
                <a:cs typeface="Arial" panose="020B0604020202020204" pitchFamily="34" charset="0"/>
              </a:rPr>
              <a:t>Smoking history</a:t>
            </a:r>
          </a:p>
          <a:p>
            <a:pPr>
              <a:spcBef>
                <a:spcPts val="600"/>
              </a:spcBef>
              <a:spcAft>
                <a:spcPts val="600"/>
              </a:spcAft>
            </a:pPr>
            <a:endParaRPr lang="en-GB" dirty="0">
              <a:solidFill>
                <a:srgbClr val="2D7C82"/>
              </a:solidFill>
              <a:cs typeface="Arial" panose="020B0604020202020204" pitchFamily="34" charset="0"/>
            </a:endParaRPr>
          </a:p>
        </p:txBody>
      </p:sp>
    </p:spTree>
    <p:extLst>
      <p:ext uri="{BB962C8B-B14F-4D97-AF65-F5344CB8AC3E}">
        <p14:creationId xmlns:p14="http://schemas.microsoft.com/office/powerpoint/2010/main" val="308482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Geographic Spread - Example</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6</a:t>
            </a:fld>
            <a:endParaRPr lang="en-GB" dirty="0"/>
          </a:p>
        </p:txBody>
      </p:sp>
      <p:pic>
        <p:nvPicPr>
          <p:cNvPr id="5" name="Picture 4">
            <a:extLst>
              <a:ext uri="{FF2B5EF4-FFF2-40B4-BE49-F238E27FC236}">
                <a16:creationId xmlns:a16="http://schemas.microsoft.com/office/drawing/2014/main" id="{35994101-EE53-4697-8D74-249D1B588351}"/>
              </a:ext>
            </a:extLst>
          </p:cNvPr>
          <p:cNvPicPr>
            <a:picLocks noChangeAspect="1"/>
          </p:cNvPicPr>
          <p:nvPr/>
        </p:nvPicPr>
        <p:blipFill>
          <a:blip r:embed="rId3"/>
          <a:stretch>
            <a:fillRect/>
          </a:stretch>
        </p:blipFill>
        <p:spPr>
          <a:xfrm>
            <a:off x="899592" y="1124744"/>
            <a:ext cx="7128792" cy="5051528"/>
          </a:xfrm>
          <a:prstGeom prst="rect">
            <a:avLst/>
          </a:prstGeom>
        </p:spPr>
      </p:pic>
    </p:spTree>
    <p:extLst>
      <p:ext uri="{BB962C8B-B14F-4D97-AF65-F5344CB8AC3E}">
        <p14:creationId xmlns:p14="http://schemas.microsoft.com/office/powerpoint/2010/main" val="330830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normAutofit fontScale="90000"/>
          </a:bodyPr>
          <a:lstStyle/>
          <a:p>
            <a:pPr algn="ctr"/>
            <a:r>
              <a:rPr lang="en-GB" dirty="0"/>
              <a:t>Role of health in ADF risk and outcome</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7</a:t>
            </a:fld>
            <a:endParaRPr lang="en-GB" dirty="0"/>
          </a:p>
        </p:txBody>
      </p:sp>
      <p:sp>
        <p:nvSpPr>
          <p:cNvPr id="5" name="TextBox 4">
            <a:extLst>
              <a:ext uri="{FF2B5EF4-FFF2-40B4-BE49-F238E27FC236}">
                <a16:creationId xmlns:a16="http://schemas.microsoft.com/office/drawing/2014/main" id="{8A08FC3D-35AB-4089-B063-5F564AAD60A9}"/>
              </a:ext>
            </a:extLst>
          </p:cNvPr>
          <p:cNvSpPr txBox="1"/>
          <p:nvPr/>
        </p:nvSpPr>
        <p:spPr>
          <a:xfrm>
            <a:off x="601216" y="1844824"/>
            <a:ext cx="8120608" cy="4364611"/>
          </a:xfrm>
          <a:prstGeom prst="rect">
            <a:avLst/>
          </a:prstGeom>
          <a:solidFill>
            <a:schemeClr val="bg1"/>
          </a:solidFill>
          <a:ln w="25400">
            <a:solidFill>
              <a:srgbClr val="2D7C82"/>
            </a:solidFill>
          </a:ln>
        </p:spPr>
        <p:txBody>
          <a:bodyPr wrap="square" lIns="180000" tIns="180000" rIns="180000" bIns="180000" rtlCol="0">
            <a:spAutoFit/>
          </a:bodyPr>
          <a:lstStyle/>
          <a:p>
            <a:pPr marL="285750" indent="-285750">
              <a:spcBef>
                <a:spcPts val="600"/>
              </a:spcBef>
              <a:spcAft>
                <a:spcPts val="600"/>
              </a:spcAft>
              <a:buFont typeface="Arial" panose="020B0604020202020204" pitchFamily="34" charset="0"/>
              <a:buChar char="•"/>
            </a:pPr>
            <a:r>
              <a:rPr lang="en-GB" dirty="0">
                <a:solidFill>
                  <a:srgbClr val="2D7C82"/>
                </a:solidFill>
                <a:cs typeface="Arial" panose="020B0604020202020204" pitchFamily="34" charset="0"/>
              </a:rPr>
              <a:t>To establish the predictive capability of health based conditions and behaviours the health based cohorts were overlaid with the KFRS risk model at LSOA level to identify overlap</a:t>
            </a:r>
          </a:p>
          <a:p>
            <a:pPr marL="285750" indent="-285750">
              <a:spcBef>
                <a:spcPts val="600"/>
              </a:spcBef>
              <a:spcAft>
                <a:spcPts val="600"/>
              </a:spcAft>
              <a:buFont typeface="Arial" panose="020B0604020202020204" pitchFamily="34" charset="0"/>
              <a:buChar char="•"/>
            </a:pPr>
            <a:r>
              <a:rPr lang="en-GB" dirty="0">
                <a:solidFill>
                  <a:srgbClr val="2D7C82"/>
                </a:solidFill>
                <a:cs typeface="Arial" panose="020B0604020202020204" pitchFamily="34" charset="0"/>
              </a:rPr>
              <a:t>To allow for the different risk segmentations within in cohorts, LSOAs identified as part of the health based cohorts were weighted accordingly based on the level of risk identified within each LSOA. This was to ensure that any overlap between the two models was based on health behaviours and conditions rather than the clustering of certain populations in specific area</a:t>
            </a:r>
          </a:p>
          <a:p>
            <a:pPr marL="285750" indent="-285750">
              <a:spcBef>
                <a:spcPts val="600"/>
              </a:spcBef>
              <a:spcAft>
                <a:spcPts val="600"/>
              </a:spcAft>
              <a:buFont typeface="Arial" panose="020B0604020202020204" pitchFamily="34" charset="0"/>
              <a:buChar char="•"/>
            </a:pPr>
            <a:r>
              <a:rPr lang="en-GB" dirty="0">
                <a:solidFill>
                  <a:srgbClr val="2D7C82"/>
                </a:solidFill>
                <a:cs typeface="Arial" panose="020B0604020202020204" pitchFamily="34" charset="0"/>
              </a:rPr>
              <a:t>With no direct comparison between two different approaches to predicting ADFs having been conducted before, the nature of the relationship between various  health factors and ADFs was unknown. Statistical analysis conducted to look for the strength of the association between the two models</a:t>
            </a:r>
          </a:p>
          <a:p>
            <a:pPr>
              <a:spcBef>
                <a:spcPts val="600"/>
              </a:spcBef>
              <a:spcAft>
                <a:spcPts val="600"/>
              </a:spcAft>
            </a:pPr>
            <a:endParaRPr lang="en-GB" sz="1400" dirty="0">
              <a:solidFill>
                <a:srgbClr val="2D7C82"/>
              </a:solidFill>
              <a:cs typeface="Arial" panose="020B0604020202020204" pitchFamily="34" charset="0"/>
            </a:endParaRPr>
          </a:p>
        </p:txBody>
      </p:sp>
    </p:spTree>
    <p:extLst>
      <p:ext uri="{BB962C8B-B14F-4D97-AF65-F5344CB8AC3E}">
        <p14:creationId xmlns:p14="http://schemas.microsoft.com/office/powerpoint/2010/main" val="137204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a:xfrm>
            <a:off x="755576" y="260648"/>
            <a:ext cx="7966248" cy="1174452"/>
          </a:xfrm>
        </p:spPr>
        <p:txBody>
          <a:bodyPr anchor="b">
            <a:normAutofit/>
          </a:bodyPr>
          <a:lstStyle/>
          <a:p>
            <a:r>
              <a:rPr lang="en-GB" sz="4000" dirty="0"/>
              <a:t>Key Findings</a:t>
            </a:r>
          </a:p>
        </p:txBody>
      </p:sp>
      <p:sp>
        <p:nvSpPr>
          <p:cNvPr id="10" name="Text Placeholder 3">
            <a:extLst>
              <a:ext uri="{FF2B5EF4-FFF2-40B4-BE49-F238E27FC236}">
                <a16:creationId xmlns:a16="http://schemas.microsoft.com/office/drawing/2014/main" id="{53C4C11E-555C-4674-9194-EA7DC852E533}"/>
              </a:ext>
            </a:extLst>
          </p:cNvPr>
          <p:cNvSpPr>
            <a:spLocks noGrp="1"/>
          </p:cNvSpPr>
          <p:nvPr>
            <p:ph type="body" sz="half" idx="2"/>
          </p:nvPr>
        </p:nvSpPr>
        <p:spPr>
          <a:xfrm>
            <a:off x="457200" y="1628801"/>
            <a:ext cx="8363272" cy="928407"/>
          </a:xfrm>
        </p:spPr>
        <p:txBody>
          <a:bodyPr>
            <a:normAutofit/>
          </a:bodyPr>
          <a:lstStyle/>
          <a:p>
            <a:pPr marL="285750" indent="-285750">
              <a:buFont typeface="Arial" panose="020B0604020202020204" pitchFamily="34" charset="0"/>
              <a:buChar char="•"/>
            </a:pPr>
            <a:r>
              <a:rPr lang="en-US" sz="1600" dirty="0"/>
              <a:t>For all three of the health-based cohorts there was overlap with the KFRS predictive risk model indicating that health-based factors may go some way in helping predict likelihood and outcome of ADFs</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a:xfrm>
            <a:off x="408161" y="6338598"/>
            <a:ext cx="2895600" cy="365125"/>
          </a:xfrm>
        </p:spPr>
        <p:txBody>
          <a:bodyPr anchor="ctr">
            <a:normAutofit/>
          </a:bodyPr>
          <a:lstStyle/>
          <a:p>
            <a:pPr>
              <a:spcAft>
                <a:spcPts val="600"/>
              </a:spcAft>
            </a:pPr>
            <a:r>
              <a:rPr lang="en-GB" dirty="0"/>
              <a:t>Accidental Dwelling Fires March 2021</a:t>
            </a:r>
            <a:endParaRPr lang="en-GB"/>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a:xfrm>
            <a:off x="6588224" y="6165304"/>
            <a:ext cx="2133600" cy="365125"/>
          </a:xfrm>
        </p:spPr>
        <p:txBody>
          <a:bodyPr anchor="ctr">
            <a:normAutofit/>
          </a:bodyPr>
          <a:lstStyle/>
          <a:p>
            <a:pPr>
              <a:spcAft>
                <a:spcPts val="600"/>
              </a:spcAft>
            </a:pPr>
            <a:fld id="{083437FF-0BBE-490D-9C9F-587F734159E8}" type="slidenum">
              <a:rPr lang="en-GB" smtClean="0"/>
              <a:pPr>
                <a:spcAft>
                  <a:spcPts val="600"/>
                </a:spcAft>
              </a:pPr>
              <a:t>8</a:t>
            </a:fld>
            <a:endParaRPr lang="en-GB"/>
          </a:p>
        </p:txBody>
      </p:sp>
      <p:sp>
        <p:nvSpPr>
          <p:cNvPr id="7" name="Text Placeholder 3">
            <a:extLst>
              <a:ext uri="{FF2B5EF4-FFF2-40B4-BE49-F238E27FC236}">
                <a16:creationId xmlns:a16="http://schemas.microsoft.com/office/drawing/2014/main" id="{D34238F6-7DD1-4C54-8136-CA6533681AC2}"/>
              </a:ext>
            </a:extLst>
          </p:cNvPr>
          <p:cNvSpPr txBox="1">
            <a:spLocks/>
          </p:cNvSpPr>
          <p:nvPr/>
        </p:nvSpPr>
        <p:spPr>
          <a:xfrm>
            <a:off x="466353" y="4626318"/>
            <a:ext cx="8507288" cy="1205762"/>
          </a:xfrm>
          <a:prstGeom prst="rect">
            <a:avLst/>
          </a:prstGeom>
          <a:ln w="25400">
            <a:solidFill>
              <a:srgbClr val="2D7C82"/>
            </a:solidFill>
          </a:ln>
        </p:spPr>
        <p:txBody>
          <a:bodyPr vert="horz" lIns="91440" tIns="45720" rIns="91440" bIns="45720" rtlCol="0">
            <a:normAutofit/>
          </a:bodyPr>
          <a:lstStyle>
            <a:lvl1pPr marL="0" indent="0" algn="l" defTabSz="914400" rtl="0" eaLnBrk="1" latinLnBrk="0" hangingPunct="1">
              <a:spcBef>
                <a:spcPct val="20000"/>
              </a:spcBef>
              <a:buFontTx/>
              <a:buNone/>
              <a:defRPr sz="1400" kern="1200">
                <a:solidFill>
                  <a:srgbClr val="2D7C82"/>
                </a:solidFill>
                <a:latin typeface="+mn-lt"/>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The overlap was smallest for cohort two which was unsurprising due to the issues with available data. </a:t>
            </a:r>
          </a:p>
          <a:p>
            <a:pPr marL="285750" indent="-285750">
              <a:buFont typeface="Arial" panose="020B0604020202020204" pitchFamily="34" charset="0"/>
              <a:buChar char="•"/>
            </a:pPr>
            <a:r>
              <a:rPr lang="en-US" sz="1600" dirty="0"/>
              <a:t>However, where there was overlap, this was characterized by high levels of deprivation, three or more children in a single parent household, increase smoking prevalence</a:t>
            </a:r>
          </a:p>
        </p:txBody>
      </p:sp>
      <p:pic>
        <p:nvPicPr>
          <p:cNvPr id="9" name="Picture 8">
            <a:extLst>
              <a:ext uri="{FF2B5EF4-FFF2-40B4-BE49-F238E27FC236}">
                <a16:creationId xmlns:a16="http://schemas.microsoft.com/office/drawing/2014/main" id="{9602A9B3-98CE-4FFE-BB72-D15D98CFB958}"/>
              </a:ext>
            </a:extLst>
          </p:cNvPr>
          <p:cNvPicPr>
            <a:picLocks noChangeAspect="1"/>
          </p:cNvPicPr>
          <p:nvPr/>
        </p:nvPicPr>
        <p:blipFill>
          <a:blip r:embed="rId3"/>
          <a:stretch>
            <a:fillRect/>
          </a:stretch>
        </p:blipFill>
        <p:spPr>
          <a:xfrm>
            <a:off x="1547664" y="2750909"/>
            <a:ext cx="5728716" cy="2025396"/>
          </a:xfrm>
          <a:prstGeom prst="rect">
            <a:avLst/>
          </a:prstGeom>
        </p:spPr>
      </p:pic>
    </p:spTree>
    <p:extLst>
      <p:ext uri="{BB962C8B-B14F-4D97-AF65-F5344CB8AC3E}">
        <p14:creationId xmlns:p14="http://schemas.microsoft.com/office/powerpoint/2010/main" val="301285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B9DD-FCC0-4FD3-A1C1-605DC3BFE32C}"/>
              </a:ext>
            </a:extLst>
          </p:cNvPr>
          <p:cNvSpPr>
            <a:spLocks noGrp="1"/>
          </p:cNvSpPr>
          <p:nvPr>
            <p:ph type="title"/>
          </p:nvPr>
        </p:nvSpPr>
        <p:spPr/>
        <p:txBody>
          <a:bodyPr/>
          <a:lstStyle/>
          <a:p>
            <a:r>
              <a:rPr lang="en-GB" dirty="0"/>
              <a:t>Key Findings</a:t>
            </a:r>
          </a:p>
        </p:txBody>
      </p:sp>
      <p:sp>
        <p:nvSpPr>
          <p:cNvPr id="3" name="Footer Placeholder 2">
            <a:extLst>
              <a:ext uri="{FF2B5EF4-FFF2-40B4-BE49-F238E27FC236}">
                <a16:creationId xmlns:a16="http://schemas.microsoft.com/office/drawing/2014/main" id="{F4C977C2-A5DC-4956-AB31-EAF66A461210}"/>
              </a:ext>
            </a:extLst>
          </p:cNvPr>
          <p:cNvSpPr>
            <a:spLocks noGrp="1"/>
          </p:cNvSpPr>
          <p:nvPr>
            <p:ph type="ftr" sz="quarter" idx="11"/>
          </p:nvPr>
        </p:nvSpPr>
        <p:spPr/>
        <p:txBody>
          <a:bodyPr/>
          <a:lstStyle/>
          <a:p>
            <a:r>
              <a:rPr lang="en-GB" dirty="0"/>
              <a:t>Accidental Dwelling Fires March 2021</a:t>
            </a:r>
          </a:p>
        </p:txBody>
      </p:sp>
      <p:sp>
        <p:nvSpPr>
          <p:cNvPr id="4" name="Slide Number Placeholder 3">
            <a:extLst>
              <a:ext uri="{FF2B5EF4-FFF2-40B4-BE49-F238E27FC236}">
                <a16:creationId xmlns:a16="http://schemas.microsoft.com/office/drawing/2014/main" id="{DB55C47F-9EF9-424A-B171-1F4EEA37BBA4}"/>
              </a:ext>
            </a:extLst>
          </p:cNvPr>
          <p:cNvSpPr>
            <a:spLocks noGrp="1"/>
          </p:cNvSpPr>
          <p:nvPr>
            <p:ph type="sldNum" sz="quarter" idx="12"/>
          </p:nvPr>
        </p:nvSpPr>
        <p:spPr/>
        <p:txBody>
          <a:bodyPr/>
          <a:lstStyle/>
          <a:p>
            <a:fld id="{083437FF-0BBE-490D-9C9F-587F734159E8}" type="slidenum">
              <a:rPr lang="en-GB" smtClean="0"/>
              <a:pPr/>
              <a:t>9</a:t>
            </a:fld>
            <a:endParaRPr lang="en-GB" dirty="0"/>
          </a:p>
        </p:txBody>
      </p:sp>
      <p:sp>
        <p:nvSpPr>
          <p:cNvPr id="5" name="TextBox 4">
            <a:extLst>
              <a:ext uri="{FF2B5EF4-FFF2-40B4-BE49-F238E27FC236}">
                <a16:creationId xmlns:a16="http://schemas.microsoft.com/office/drawing/2014/main" id="{021766A6-D101-4823-9B7B-219ECF4A3CD7}"/>
              </a:ext>
            </a:extLst>
          </p:cNvPr>
          <p:cNvSpPr txBox="1"/>
          <p:nvPr/>
        </p:nvSpPr>
        <p:spPr>
          <a:xfrm>
            <a:off x="410864" y="1417638"/>
            <a:ext cx="3945111" cy="4118390"/>
          </a:xfrm>
          <a:prstGeom prst="rect">
            <a:avLst/>
          </a:prstGeom>
          <a:solidFill>
            <a:schemeClr val="bg1"/>
          </a:solidFill>
          <a:ln w="25400">
            <a:solidFill>
              <a:srgbClr val="2D7C82"/>
            </a:solidFill>
          </a:ln>
        </p:spPr>
        <p:txBody>
          <a:bodyPr wrap="square" lIns="180000" tIns="180000" rIns="180000" bIns="180000" rtlCol="0">
            <a:spAutoFit/>
          </a:bodyPr>
          <a:lstStyle/>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Cohort One (elderly fatal) saw the second biggest overlap with the KFRS predictive model</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Deprivation proved to be a key indicator along with the presence of three or more LTCs impacting on overall health</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Only 5% were recorded as having dementia or a severe mental health  issue, however it seems likely that those with the advanced stages of these conditions were likely to receive help in the home, with the potential for under-recording of milder/early stages</a:t>
            </a:r>
          </a:p>
        </p:txBody>
      </p:sp>
      <p:sp>
        <p:nvSpPr>
          <p:cNvPr id="6" name="TextBox 5">
            <a:extLst>
              <a:ext uri="{FF2B5EF4-FFF2-40B4-BE49-F238E27FC236}">
                <a16:creationId xmlns:a16="http://schemas.microsoft.com/office/drawing/2014/main" id="{08390563-BA3D-464F-AB57-7189A143ADD2}"/>
              </a:ext>
            </a:extLst>
          </p:cNvPr>
          <p:cNvSpPr txBox="1"/>
          <p:nvPr/>
        </p:nvSpPr>
        <p:spPr>
          <a:xfrm>
            <a:off x="4741761" y="1417638"/>
            <a:ext cx="3801023" cy="3872168"/>
          </a:xfrm>
          <a:prstGeom prst="rect">
            <a:avLst/>
          </a:prstGeom>
          <a:solidFill>
            <a:schemeClr val="bg1"/>
          </a:solidFill>
          <a:ln w="25400">
            <a:solidFill>
              <a:srgbClr val="2D7C82"/>
            </a:solidFill>
          </a:ln>
        </p:spPr>
        <p:txBody>
          <a:bodyPr wrap="square" lIns="180000" tIns="180000" rIns="180000" bIns="180000" rtlCol="0">
            <a:spAutoFit/>
          </a:bodyPr>
          <a:lstStyle/>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Cohort Three saw the largest overlap with the KFRS predictive model</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As with the other two cohorts deprivation proved to be a key indicator</a:t>
            </a:r>
          </a:p>
          <a:p>
            <a:pPr marL="285750" indent="-285750">
              <a:spcBef>
                <a:spcPts val="600"/>
              </a:spcBef>
              <a:spcAft>
                <a:spcPts val="600"/>
              </a:spcAft>
              <a:buFont typeface="Arial" panose="020B0604020202020204" pitchFamily="34" charset="0"/>
              <a:buChar char="•"/>
            </a:pPr>
            <a:r>
              <a:rPr lang="en-GB" sz="1600" dirty="0">
                <a:solidFill>
                  <a:srgbClr val="2D7C82"/>
                </a:solidFill>
                <a:cs typeface="Arial" panose="020B0604020202020204" pitchFamily="34" charset="0"/>
              </a:rPr>
              <a:t>Smoking behaviours, severe mental health conditions and depression were also  prevalent, yet the prevalence of multiple LTCs was low suggesting that the relationship with conditions impacting on mobility and overall health are less important when compared to Cohort One</a:t>
            </a:r>
          </a:p>
        </p:txBody>
      </p:sp>
    </p:spTree>
    <p:extLst>
      <p:ext uri="{BB962C8B-B14F-4D97-AF65-F5344CB8AC3E}">
        <p14:creationId xmlns:p14="http://schemas.microsoft.com/office/powerpoint/2010/main" val="168368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D7C82"/>
        </a:solidFill>
        <a:ln>
          <a:solidFill>
            <a:srgbClr val="2D7C8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2D7C8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25400">
          <a:solidFill>
            <a:srgbClr val="2D7C82"/>
          </a:solidFill>
        </a:ln>
      </a:spPr>
      <a:bodyPr wrap="square" lIns="180000" tIns="180000" rIns="180000" bIns="180000" rtlCol="0">
        <a:spAutoFit/>
      </a:bodyPr>
      <a:lstStyle>
        <a:defPPr>
          <a:spcBef>
            <a:spcPts val="600"/>
          </a:spcBef>
          <a:spcAft>
            <a:spcPts val="600"/>
          </a:spcAft>
          <a:defRPr dirty="0" smtClean="0">
            <a:solidFill>
              <a:srgbClr val="2D7C82"/>
            </a:solidFill>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0B2D66E397754AAC49A6F8F315098F" ma:contentTypeVersion="21" ma:contentTypeDescription="Create a new document." ma:contentTypeScope="" ma:versionID="3058d61b4434e6e1b30e48b5611ee3d3">
  <xsd:schema xmlns:xsd="http://www.w3.org/2001/XMLSchema" xmlns:xs="http://www.w3.org/2001/XMLSchema" xmlns:p="http://schemas.microsoft.com/office/2006/metadata/properties" xmlns:ns2="50904c46-cd6f-4708-9d7e-f1597c51b18d" xmlns:ns3="c098f24a-1cb3-4fc3-88f7-84ecf7f1a205" xmlns:ns4="20469b25-5ef5-4e6a-b7df-7e59c76317f5" targetNamespace="http://schemas.microsoft.com/office/2006/metadata/properties" ma:root="true" ma:fieldsID="642bf12a57818aa159e94843587563c6" ns2:_="" ns3:_="" ns4:_="">
    <xsd:import namespace="50904c46-cd6f-4708-9d7e-f1597c51b18d"/>
    <xsd:import namespace="c098f24a-1cb3-4fc3-88f7-84ecf7f1a205"/>
    <xsd:import namespace="20469b25-5ef5-4e6a-b7df-7e59c76317f5"/>
    <xsd:element name="properties">
      <xsd:complexType>
        <xsd:sequence>
          <xsd:element name="documentManagement">
            <xsd:complexType>
              <xsd:all>
                <xsd:element ref="ns2:l777073330dd4d39a8490c9315efe78c" minOccurs="0"/>
                <xsd:element ref="ns3:TaxCatchAll" minOccurs="0"/>
                <xsd:element ref="ns2:h83911671c204b5aa1ba5655a66e97b8" minOccurs="0"/>
                <xsd:element ref="ns2:pf5b5fdf34ea4e608485e205e067d77a" minOccurs="0"/>
                <xsd:element ref="ns2:afa297d02378426d8dd959c36a560b4f"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Local_x0020_Topic"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04c46-cd6f-4708-9d7e-f1597c51b18d" elementFormDefault="qualified">
    <xsd:import namespace="http://schemas.microsoft.com/office/2006/documentManagement/types"/>
    <xsd:import namespace="http://schemas.microsoft.com/office/infopath/2007/PartnerControls"/>
    <xsd:element name="l777073330dd4d39a8490c9315efe78c" ma:index="9" nillable="true" ma:taxonomy="true" ma:internalName="l777073330dd4d39a8490c9315efe78c" ma:taxonomyFieldName="DocumentType" ma:displayName="DocumentType" ma:default="" ma:fieldId="{57770733-30dd-4d39-a849-0c9315efe78c}" ma:sspId="273cd7ea-5514-489e-98f0-acd0d6f7a540" ma:termSetId="876672e5-7801-41e6-9b1c-4b1b7dc67ea9" ma:anchorId="00000000-0000-0000-0000-000000000000" ma:open="true" ma:isKeyword="false">
      <xsd:complexType>
        <xsd:sequence>
          <xsd:element ref="pc:Terms" minOccurs="0" maxOccurs="1"/>
        </xsd:sequence>
      </xsd:complexType>
    </xsd:element>
    <xsd:element name="h83911671c204b5aa1ba5655a66e97b8" ma:index="12" nillable="true" ma:taxonomy="true" ma:internalName="h83911671c204b5aa1ba5655a66e97b8" ma:taxonomyFieldName="Topic" ma:displayName="Topic" ma:default="" ma:fieldId="{18391167-1c20-4b5a-a1ba-5655a66e97b8}" ma:sspId="273cd7ea-5514-489e-98f0-acd0d6f7a540" ma:termSetId="7dd3e761-923b-47fc-9eff-d3d1c4ad3dbe" ma:anchorId="00000000-0000-0000-0000-000000000000" ma:open="false" ma:isKeyword="false">
      <xsd:complexType>
        <xsd:sequence>
          <xsd:element ref="pc:Terms" minOccurs="0" maxOccurs="1"/>
        </xsd:sequence>
      </xsd:complexType>
    </xsd:element>
    <xsd:element name="pf5b5fdf34ea4e608485e205e067d77a" ma:index="14" nillable="true" ma:taxonomy="true" ma:internalName="pf5b5fdf34ea4e608485e205e067d77a" ma:taxonomyFieldName="RelatedTopics" ma:displayName="RelatedTopics" ma:default="" ma:fieldId="{9f5b5fdf-34ea-4e60-8485-e205e067d77a}" ma:taxonomyMulti="true" ma:sspId="273cd7ea-5514-489e-98f0-acd0d6f7a540" ma:termSetId="7dd3e761-923b-47fc-9eff-d3d1c4ad3dbe" ma:anchorId="00000000-0000-0000-0000-000000000000" ma:open="false" ma:isKeyword="false">
      <xsd:complexType>
        <xsd:sequence>
          <xsd:element ref="pc:Terms" minOccurs="0" maxOccurs="1"/>
        </xsd:sequence>
      </xsd:complexType>
    </xsd:element>
    <xsd:element name="afa297d02378426d8dd959c36a560b4f" ma:index="16" nillable="true" ma:taxonomy="true" ma:internalName="afa297d02378426d8dd959c36a560b4f" ma:taxonomyFieldName="TFS_x0020_Office" ma:displayName="TFS Office" ma:default="" ma:fieldId="{afa297d0-2378-426d-8dd9-59c36a560b4f}" ma:sspId="273cd7ea-5514-489e-98f0-acd0d6f7a540" ma:termSetId="2fd3d370-8c6a-4c6e-b568-3cf8f40c50be" ma:anchorId="00000000-0000-0000-0000-000000000000" ma:open="true" ma:isKeyword="false">
      <xsd:complexType>
        <xsd:sequence>
          <xsd:element ref="pc:Terms" minOccurs="0" maxOccurs="1"/>
        </xsd:sequence>
      </xsd:complex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ocal_x0020_Topic" ma:index="24" nillable="true" ma:displayName="Local Topic" ma:format="Dropdown" ma:internalName="Local_x0020_Topic">
      <xsd:simpleType>
        <xsd:restriction base="dms:Choice">
          <xsd:enumeration value="FIREFLI"/>
          <xsd:enumeration value="ICS"/>
          <xsd:enumeration value="EDI"/>
          <xsd:enumeration value="Smoking"/>
          <xsd:enumeration value="Road Safety Experience"/>
          <xsd:enumeration value="Inspection 2018"/>
          <xsd:enumeration value="Inspection 2022"/>
          <xsd:enumeration value="Early Years"/>
          <xsd:enumeration value="16 - 18 year olds"/>
          <xsd:enumeration value="Kitchen Safety"/>
          <xsd:enumeration value="Safe &amp; Well"/>
          <xsd:enumeration value="Stonewall PiC"/>
          <xsd:enumeration value="Customer Insight"/>
          <xsd:enumeration value="Gypsy and Traveller community"/>
          <xsd:enumeration value="Grassfires"/>
        </xsd:restrictio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98f24a-1cb3-4fc3-88f7-84ecf7f1a2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a0dec1a-876e-4971-b052-0305888f8bb5}" ma:internalName="TaxCatchAll" ma:showField="CatchAllData" ma:web="20469b25-5ef5-4e6a-b7df-7e59c76317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469b25-5ef5-4e6a-b7df-7e59c76317f5"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l_x0020_Topic xmlns="50904c46-cd6f-4708-9d7e-f1597c51b18d" xsi:nil="true"/>
    <h83911671c204b5aa1ba5655a66e97b8 xmlns="50904c46-cd6f-4708-9d7e-f1597c51b18d">
      <Terms xmlns="http://schemas.microsoft.com/office/infopath/2007/PartnerControls"/>
    </h83911671c204b5aa1ba5655a66e97b8>
    <TaxCatchAll xmlns="c098f24a-1cb3-4fc3-88f7-84ecf7f1a205"/>
    <pf5b5fdf34ea4e608485e205e067d77a xmlns="50904c46-cd6f-4708-9d7e-f1597c51b18d">
      <Terms xmlns="http://schemas.microsoft.com/office/infopath/2007/PartnerControls"/>
    </pf5b5fdf34ea4e608485e205e067d77a>
    <l777073330dd4d39a8490c9315efe78c xmlns="50904c46-cd6f-4708-9d7e-f1597c51b18d">
      <Terms xmlns="http://schemas.microsoft.com/office/infopath/2007/PartnerControls"/>
    </l777073330dd4d39a8490c9315efe78c>
    <afa297d02378426d8dd959c36a560b4f xmlns="50904c46-cd6f-4708-9d7e-f1597c51b18d">
      <Terms xmlns="http://schemas.microsoft.com/office/infopath/2007/PartnerControls"/>
    </afa297d02378426d8dd959c36a560b4f>
  </documentManagement>
</p:properties>
</file>

<file path=customXml/itemProps1.xml><?xml version="1.0" encoding="utf-8"?>
<ds:datastoreItem xmlns:ds="http://schemas.openxmlformats.org/officeDocument/2006/customXml" ds:itemID="{F54A99AD-3763-420A-A71D-3731491F129E}">
  <ds:schemaRefs>
    <ds:schemaRef ds:uri="http://schemas.microsoft.com/sharepoint/v3/contenttype/forms"/>
  </ds:schemaRefs>
</ds:datastoreItem>
</file>

<file path=customXml/itemProps2.xml><?xml version="1.0" encoding="utf-8"?>
<ds:datastoreItem xmlns:ds="http://schemas.openxmlformats.org/officeDocument/2006/customXml" ds:itemID="{054DB9EA-E5F1-44D5-BC4C-6462A00A5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904c46-cd6f-4708-9d7e-f1597c51b18d"/>
    <ds:schemaRef ds:uri="c098f24a-1cb3-4fc3-88f7-84ecf7f1a205"/>
    <ds:schemaRef ds:uri="20469b25-5ef5-4e6a-b7df-7e59c7631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72947-389D-4A64-8CBF-51BE0E943AD9}">
  <ds:schemaRefs>
    <ds:schemaRef ds:uri="http://purl.org/dc/elements/1.1/"/>
    <ds:schemaRef ds:uri="20469b25-5ef5-4e6a-b7df-7e59c76317f5"/>
    <ds:schemaRef ds:uri="50904c46-cd6f-4708-9d7e-f1597c51b18d"/>
    <ds:schemaRef ds:uri="c098f24a-1cb3-4fc3-88f7-84ecf7f1a205"/>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183</TotalTime>
  <Words>1492</Words>
  <Application>Microsoft Office PowerPoint</Application>
  <PresentationFormat>On-screen Show (4:3)</PresentationFormat>
  <Paragraphs>137</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Accidental Dwelling Fires</vt:lpstr>
      <vt:lpstr>Project overview</vt:lpstr>
      <vt:lpstr>Risk Factors</vt:lpstr>
      <vt:lpstr>Cohorts</vt:lpstr>
      <vt:lpstr>Risk Segmentation</vt:lpstr>
      <vt:lpstr>Geographic Spread - Example</vt:lpstr>
      <vt:lpstr>Role of health in ADF risk and outcome</vt:lpstr>
      <vt:lpstr>Key Findings</vt:lpstr>
      <vt:lpstr>Key Findings</vt:lpstr>
      <vt:lpstr>Key Findings</vt:lpstr>
      <vt:lpstr>Summary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Accidental Dwelling Fires</dc:title>
  <dc:creator>Naomi Clemons - ST SC</dc:creator>
  <cp:lastModifiedBy>Joshua Stroud - ST SC</cp:lastModifiedBy>
  <cp:revision>70</cp:revision>
  <dcterms:created xsi:type="dcterms:W3CDTF">2021-02-10T13:21:51Z</dcterms:created>
  <dcterms:modified xsi:type="dcterms:W3CDTF">2021-03-10T10:23:19Z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0x0101000A0B2D66E397754AAC49A6F8F315098F</vt:lpwstr>
  </property>
  <property fmtid="{D5CDD505-2E9C-101B-9397-08002B2CF9AE}" pid="3" name="Topic">
    <vt:lpwstr/>
  </property>
  <property fmtid="{D5CDD505-2E9C-101B-9397-08002B2CF9AE}" pid="4" name="TFS Office">
    <vt:lpwstr/>
  </property>
  <property fmtid="{D5CDD505-2E9C-101B-9397-08002B2CF9AE}" pid="5" name="RelatedTopics">
    <vt:lpwstr/>
  </property>
  <property fmtid="{D5CDD505-2E9C-101B-9397-08002B2CF9AE}" pid="6" name="DocumentType">
    <vt:lpwstr/>
  </property>
</Properties>
</file>