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8"/>
  </p:notesMasterIdLst>
  <p:handoutMasterIdLst>
    <p:handoutMasterId r:id="rId9"/>
  </p:handoutMasterIdLst>
  <p:sldIdLst>
    <p:sldId id="357" r:id="rId2"/>
    <p:sldId id="360" r:id="rId3"/>
    <p:sldId id="361" r:id="rId4"/>
    <p:sldId id="362" r:id="rId5"/>
    <p:sldId id="363" r:id="rId6"/>
    <p:sldId id="3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90AA086-BE86-43E9-B3E9-488B193E5227}">
          <p14:sldIdLst>
            <p14:sldId id="357"/>
            <p14:sldId id="360"/>
            <p14:sldId id="361"/>
            <p14:sldId id="362"/>
            <p14:sldId id="363"/>
            <p14:sldId id="3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8B8"/>
    <a:srgbClr val="FEA4A4"/>
    <a:srgbClr val="009E47"/>
    <a:srgbClr val="BAE8C5"/>
    <a:srgbClr val="0070C0"/>
    <a:srgbClr val="FFC000"/>
    <a:srgbClr val="AAA206"/>
    <a:srgbClr val="FEEAC2"/>
    <a:srgbClr val="FFEEDD"/>
    <a:srgbClr val="FFE2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5" autoAdjust="0"/>
    <p:restoredTop sz="95688" autoAdjust="0"/>
  </p:normalViewPr>
  <p:slideViewPr>
    <p:cSldViewPr>
      <p:cViewPr>
        <p:scale>
          <a:sx n="100" d="100"/>
          <a:sy n="100" d="100"/>
        </p:scale>
        <p:origin x="684" y="-8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8" d="100"/>
          <a:sy n="78" d="100"/>
        </p:scale>
        <p:origin x="-258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8C6EAC-2271-4993-BC61-0BBE0433CE2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CB94DD92-D9D7-4EA9-8792-0F40F670BA04}">
      <dgm:prSet phldrT="[Text]"/>
      <dgm:spPr/>
      <dgm:t>
        <a:bodyPr/>
        <a:lstStyle/>
        <a:p>
          <a:r>
            <a:rPr lang="en-GB" dirty="0"/>
            <a:t>Automated &amp; governed data flows, reporting assurance &amp; MDS</a:t>
          </a:r>
        </a:p>
      </dgm:t>
    </dgm:pt>
    <dgm:pt modelId="{D90DBC5B-2E52-497B-9B38-A1DBFD13A62B}" type="parTrans" cxnId="{1DA52214-5F30-4DBA-8BC9-64D40258EF1E}">
      <dgm:prSet/>
      <dgm:spPr/>
      <dgm:t>
        <a:bodyPr/>
        <a:lstStyle/>
        <a:p>
          <a:endParaRPr lang="en-GB"/>
        </a:p>
      </dgm:t>
    </dgm:pt>
    <dgm:pt modelId="{5C9641CE-6A0B-4F6A-8C05-5B6D5C31A97D}" type="sibTrans" cxnId="{1DA52214-5F30-4DBA-8BC9-64D40258EF1E}">
      <dgm:prSet/>
      <dgm:spPr/>
      <dgm:t>
        <a:bodyPr/>
        <a:lstStyle/>
        <a:p>
          <a:endParaRPr lang="en-GB"/>
        </a:p>
      </dgm:t>
    </dgm:pt>
    <dgm:pt modelId="{F7E60438-77ED-4595-B7FF-67E3A66597E4}">
      <dgm:prSet phldrT="[Text]"/>
      <dgm:spPr/>
      <dgm:t>
        <a:bodyPr/>
        <a:lstStyle/>
        <a:p>
          <a:r>
            <a:rPr lang="en-GB" dirty="0"/>
            <a:t>Defined &amp; documented processes, agreed logic &amp; centralised lookups</a:t>
          </a:r>
        </a:p>
      </dgm:t>
    </dgm:pt>
    <dgm:pt modelId="{7D4D109E-D79F-46F6-9C3C-85BBEC85AF94}" type="parTrans" cxnId="{255EE544-B1A8-4D93-B740-A8443E025852}">
      <dgm:prSet/>
      <dgm:spPr/>
      <dgm:t>
        <a:bodyPr/>
        <a:lstStyle/>
        <a:p>
          <a:endParaRPr lang="en-GB"/>
        </a:p>
      </dgm:t>
    </dgm:pt>
    <dgm:pt modelId="{A12DD408-CA50-4E7E-902E-5346804F871C}" type="sibTrans" cxnId="{255EE544-B1A8-4D93-B740-A8443E025852}">
      <dgm:prSet/>
      <dgm:spPr/>
      <dgm:t>
        <a:bodyPr/>
        <a:lstStyle/>
        <a:p>
          <a:endParaRPr lang="en-GB"/>
        </a:p>
      </dgm:t>
    </dgm:pt>
    <dgm:pt modelId="{FA1759CC-F546-4EE5-953E-526F3BE5FCDE}">
      <dgm:prSet phldrT="[Text]"/>
      <dgm:spPr/>
      <dgm:t>
        <a:bodyPr/>
        <a:lstStyle/>
        <a:p>
          <a:r>
            <a:rPr lang="en-GB" dirty="0"/>
            <a:t>Best practice initiatives, shared learning &amp; assured outputs to ensure effective onward use of data</a:t>
          </a:r>
        </a:p>
      </dgm:t>
    </dgm:pt>
    <dgm:pt modelId="{47CF429A-4146-492E-B1ED-883CA6ED6942}" type="parTrans" cxnId="{FDD90B33-B5B6-49A5-8FBB-3428D7F18D08}">
      <dgm:prSet/>
      <dgm:spPr/>
      <dgm:t>
        <a:bodyPr/>
        <a:lstStyle/>
        <a:p>
          <a:endParaRPr lang="en-GB"/>
        </a:p>
      </dgm:t>
    </dgm:pt>
    <dgm:pt modelId="{2A1E90D5-5097-4B83-B506-94DCA82ACAFD}" type="sibTrans" cxnId="{FDD90B33-B5B6-49A5-8FBB-3428D7F18D08}">
      <dgm:prSet/>
      <dgm:spPr/>
      <dgm:t>
        <a:bodyPr/>
        <a:lstStyle/>
        <a:p>
          <a:endParaRPr lang="en-GB"/>
        </a:p>
      </dgm:t>
    </dgm:pt>
    <dgm:pt modelId="{F9D83A3E-4FB2-4174-8077-7BC7107732D1}" type="pres">
      <dgm:prSet presAssocID="{D78C6EAC-2271-4993-BC61-0BBE0433CE2A}" presName="Name0" presStyleCnt="0">
        <dgm:presLayoutVars>
          <dgm:dir/>
          <dgm:resizeHandles val="exact"/>
        </dgm:presLayoutVars>
      </dgm:prSet>
      <dgm:spPr/>
    </dgm:pt>
    <dgm:pt modelId="{4C6B0144-2FC0-4B0A-8C9C-AF7F19806C84}" type="pres">
      <dgm:prSet presAssocID="{CB94DD92-D9D7-4EA9-8792-0F40F670BA04}" presName="node" presStyleLbl="node1" presStyleIdx="0" presStyleCnt="3">
        <dgm:presLayoutVars>
          <dgm:bulletEnabled val="1"/>
        </dgm:presLayoutVars>
      </dgm:prSet>
      <dgm:spPr/>
    </dgm:pt>
    <dgm:pt modelId="{1B64E70F-B3D1-4E16-81B7-89B9772CB5BA}" type="pres">
      <dgm:prSet presAssocID="{5C9641CE-6A0B-4F6A-8C05-5B6D5C31A97D}" presName="sibTrans" presStyleCnt="0"/>
      <dgm:spPr/>
    </dgm:pt>
    <dgm:pt modelId="{F6995724-5EB5-46C9-B305-5742BAB35303}" type="pres">
      <dgm:prSet presAssocID="{F7E60438-77ED-4595-B7FF-67E3A66597E4}" presName="node" presStyleLbl="node1" presStyleIdx="1" presStyleCnt="3">
        <dgm:presLayoutVars>
          <dgm:bulletEnabled val="1"/>
        </dgm:presLayoutVars>
      </dgm:prSet>
      <dgm:spPr/>
    </dgm:pt>
    <dgm:pt modelId="{2F6C6413-4D33-48C1-9781-E1879F04876B}" type="pres">
      <dgm:prSet presAssocID="{A12DD408-CA50-4E7E-902E-5346804F871C}" presName="sibTrans" presStyleCnt="0"/>
      <dgm:spPr/>
    </dgm:pt>
    <dgm:pt modelId="{75902958-CDD9-48CF-AB0A-DAA897C95F48}" type="pres">
      <dgm:prSet presAssocID="{FA1759CC-F546-4EE5-953E-526F3BE5FCDE}" presName="node" presStyleLbl="node1" presStyleIdx="2" presStyleCnt="3">
        <dgm:presLayoutVars>
          <dgm:bulletEnabled val="1"/>
        </dgm:presLayoutVars>
      </dgm:prSet>
      <dgm:spPr/>
    </dgm:pt>
  </dgm:ptLst>
  <dgm:cxnLst>
    <dgm:cxn modelId="{1DA52214-5F30-4DBA-8BC9-64D40258EF1E}" srcId="{D78C6EAC-2271-4993-BC61-0BBE0433CE2A}" destId="{CB94DD92-D9D7-4EA9-8792-0F40F670BA04}" srcOrd="0" destOrd="0" parTransId="{D90DBC5B-2E52-497B-9B38-A1DBFD13A62B}" sibTransId="{5C9641CE-6A0B-4F6A-8C05-5B6D5C31A97D}"/>
    <dgm:cxn modelId="{9433641B-D64E-47D4-B058-509F029B2F2F}" type="presOf" srcId="{D78C6EAC-2271-4993-BC61-0BBE0433CE2A}" destId="{F9D83A3E-4FB2-4174-8077-7BC7107732D1}" srcOrd="0" destOrd="0" presId="urn:microsoft.com/office/officeart/2005/8/layout/hList6"/>
    <dgm:cxn modelId="{FDD90B33-B5B6-49A5-8FBB-3428D7F18D08}" srcId="{D78C6EAC-2271-4993-BC61-0BBE0433CE2A}" destId="{FA1759CC-F546-4EE5-953E-526F3BE5FCDE}" srcOrd="2" destOrd="0" parTransId="{47CF429A-4146-492E-B1ED-883CA6ED6942}" sibTransId="{2A1E90D5-5097-4B83-B506-94DCA82ACAFD}"/>
    <dgm:cxn modelId="{93BCD038-C02A-49AB-AB0C-71E44C52824E}" type="presOf" srcId="{FA1759CC-F546-4EE5-953E-526F3BE5FCDE}" destId="{75902958-CDD9-48CF-AB0A-DAA897C95F48}" srcOrd="0" destOrd="0" presId="urn:microsoft.com/office/officeart/2005/8/layout/hList6"/>
    <dgm:cxn modelId="{9106E23D-E88A-4975-833F-98A6533F14B2}" type="presOf" srcId="{F7E60438-77ED-4595-B7FF-67E3A66597E4}" destId="{F6995724-5EB5-46C9-B305-5742BAB35303}" srcOrd="0" destOrd="0" presId="urn:microsoft.com/office/officeart/2005/8/layout/hList6"/>
    <dgm:cxn modelId="{255EE544-B1A8-4D93-B740-A8443E025852}" srcId="{D78C6EAC-2271-4993-BC61-0BBE0433CE2A}" destId="{F7E60438-77ED-4595-B7FF-67E3A66597E4}" srcOrd="1" destOrd="0" parTransId="{7D4D109E-D79F-46F6-9C3C-85BBEC85AF94}" sibTransId="{A12DD408-CA50-4E7E-902E-5346804F871C}"/>
    <dgm:cxn modelId="{B74B5BE3-1BF8-4D25-987D-E54EAB4DC472}" type="presOf" srcId="{CB94DD92-D9D7-4EA9-8792-0F40F670BA04}" destId="{4C6B0144-2FC0-4B0A-8C9C-AF7F19806C84}" srcOrd="0" destOrd="0" presId="urn:microsoft.com/office/officeart/2005/8/layout/hList6"/>
    <dgm:cxn modelId="{735DBA99-9042-4E77-A338-7DDDFFF7A8C6}" type="presParOf" srcId="{F9D83A3E-4FB2-4174-8077-7BC7107732D1}" destId="{4C6B0144-2FC0-4B0A-8C9C-AF7F19806C84}" srcOrd="0" destOrd="0" presId="urn:microsoft.com/office/officeart/2005/8/layout/hList6"/>
    <dgm:cxn modelId="{7154FEEC-8C9B-4D58-B589-63142F75BDCB}" type="presParOf" srcId="{F9D83A3E-4FB2-4174-8077-7BC7107732D1}" destId="{1B64E70F-B3D1-4E16-81B7-89B9772CB5BA}" srcOrd="1" destOrd="0" presId="urn:microsoft.com/office/officeart/2005/8/layout/hList6"/>
    <dgm:cxn modelId="{CB0EDD73-048A-4967-AA5A-F41E8CED15E3}" type="presParOf" srcId="{F9D83A3E-4FB2-4174-8077-7BC7107732D1}" destId="{F6995724-5EB5-46C9-B305-5742BAB35303}" srcOrd="2" destOrd="0" presId="urn:microsoft.com/office/officeart/2005/8/layout/hList6"/>
    <dgm:cxn modelId="{7AAD23DA-B02A-4349-80FB-3D0FF5EA18AF}" type="presParOf" srcId="{F9D83A3E-4FB2-4174-8077-7BC7107732D1}" destId="{2F6C6413-4D33-48C1-9781-E1879F04876B}" srcOrd="3" destOrd="0" presId="urn:microsoft.com/office/officeart/2005/8/layout/hList6"/>
    <dgm:cxn modelId="{2CF3ABF0-5B8C-4E41-BA55-4A3B41133B88}" type="presParOf" srcId="{F9D83A3E-4FB2-4174-8077-7BC7107732D1}" destId="{75902958-CDD9-48CF-AB0A-DAA897C95F48}" srcOrd="4" destOrd="0" presId="urn:microsoft.com/office/officeart/2005/8/layout/hList6"/>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B0144-2FC0-4B0A-8C9C-AF7F19806C84}">
      <dsp:nvSpPr>
        <dsp:cNvPr id="0" name=""/>
        <dsp:cNvSpPr/>
      </dsp:nvSpPr>
      <dsp:spPr>
        <a:xfrm rot="16200000">
          <a:off x="-619212" y="619822"/>
          <a:ext cx="2824088" cy="158444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7766" bIns="0" numCol="1" spcCol="1270" anchor="ctr" anchorCtr="0">
          <a:noAutofit/>
        </a:bodyPr>
        <a:lstStyle/>
        <a:p>
          <a:pPr marL="0" lvl="0" indent="0" algn="ctr" defTabSz="666750">
            <a:lnSpc>
              <a:spcPct val="90000"/>
            </a:lnSpc>
            <a:spcBef>
              <a:spcPct val="0"/>
            </a:spcBef>
            <a:spcAft>
              <a:spcPct val="35000"/>
            </a:spcAft>
            <a:buNone/>
          </a:pPr>
          <a:r>
            <a:rPr lang="en-GB" sz="1500" kern="1200" dirty="0"/>
            <a:t>Automated &amp; governed data flows, reporting assurance &amp; MDS</a:t>
          </a:r>
        </a:p>
      </dsp:txBody>
      <dsp:txXfrm rot="5400000">
        <a:off x="610" y="564818"/>
        <a:ext cx="1584443" cy="1694452"/>
      </dsp:txXfrm>
    </dsp:sp>
    <dsp:sp modelId="{F6995724-5EB5-46C9-B305-5742BAB35303}">
      <dsp:nvSpPr>
        <dsp:cNvPr id="0" name=""/>
        <dsp:cNvSpPr/>
      </dsp:nvSpPr>
      <dsp:spPr>
        <a:xfrm rot="16200000">
          <a:off x="1084063" y="619822"/>
          <a:ext cx="2824088" cy="158444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7766" bIns="0" numCol="1" spcCol="1270" anchor="ctr" anchorCtr="0">
          <a:noAutofit/>
        </a:bodyPr>
        <a:lstStyle/>
        <a:p>
          <a:pPr marL="0" lvl="0" indent="0" algn="ctr" defTabSz="666750">
            <a:lnSpc>
              <a:spcPct val="90000"/>
            </a:lnSpc>
            <a:spcBef>
              <a:spcPct val="0"/>
            </a:spcBef>
            <a:spcAft>
              <a:spcPct val="35000"/>
            </a:spcAft>
            <a:buNone/>
          </a:pPr>
          <a:r>
            <a:rPr lang="en-GB" sz="1500" kern="1200" dirty="0"/>
            <a:t>Defined &amp; documented processes, agreed logic &amp; centralised lookups</a:t>
          </a:r>
        </a:p>
      </dsp:txBody>
      <dsp:txXfrm rot="5400000">
        <a:off x="1703885" y="564818"/>
        <a:ext cx="1584443" cy="1694452"/>
      </dsp:txXfrm>
    </dsp:sp>
    <dsp:sp modelId="{75902958-CDD9-48CF-AB0A-DAA897C95F48}">
      <dsp:nvSpPr>
        <dsp:cNvPr id="0" name=""/>
        <dsp:cNvSpPr/>
      </dsp:nvSpPr>
      <dsp:spPr>
        <a:xfrm rot="16200000">
          <a:off x="2787340" y="619822"/>
          <a:ext cx="2824088" cy="158444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7766" bIns="0" numCol="1" spcCol="1270" anchor="ctr" anchorCtr="0">
          <a:noAutofit/>
        </a:bodyPr>
        <a:lstStyle/>
        <a:p>
          <a:pPr marL="0" lvl="0" indent="0" algn="ctr" defTabSz="666750">
            <a:lnSpc>
              <a:spcPct val="90000"/>
            </a:lnSpc>
            <a:spcBef>
              <a:spcPct val="0"/>
            </a:spcBef>
            <a:spcAft>
              <a:spcPct val="35000"/>
            </a:spcAft>
            <a:buNone/>
          </a:pPr>
          <a:r>
            <a:rPr lang="en-GB" sz="1500" kern="1200" dirty="0"/>
            <a:t>Best practice initiatives, shared learning &amp; assured outputs to ensure effective onward use of data</a:t>
          </a:r>
        </a:p>
      </dsp:txBody>
      <dsp:txXfrm rot="5400000">
        <a:off x="3407162" y="564818"/>
        <a:ext cx="1584443" cy="1694452"/>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97379E-2811-4568-9506-C8D583ADB15B}" type="datetimeFigureOut">
              <a:rPr lang="en-GB" smtClean="0"/>
              <a:t>09/09/2021</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B6792A-1195-4CA9-9579-A076C523B932}" type="slidenum">
              <a:rPr lang="en-GB" smtClean="0"/>
              <a:t>‹#›</a:t>
            </a:fld>
            <a:endParaRPr lang="en-GB" dirty="0"/>
          </a:p>
        </p:txBody>
      </p:sp>
    </p:spTree>
    <p:extLst>
      <p:ext uri="{BB962C8B-B14F-4D97-AF65-F5344CB8AC3E}">
        <p14:creationId xmlns:p14="http://schemas.microsoft.com/office/powerpoint/2010/main" val="2170941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F70955-C237-468A-9A50-726F638978B9}" type="datetimeFigureOut">
              <a:rPr lang="en-GB" smtClean="0"/>
              <a:t>09/09/2021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7E6498-F2ED-4B5A-B1F5-6A168E81F476}" type="slidenum">
              <a:rPr lang="en-GB" smtClean="0"/>
              <a:t>‹#›</a:t>
            </a:fld>
            <a:endParaRPr lang="en-GB" dirty="0"/>
          </a:p>
        </p:txBody>
      </p:sp>
    </p:spTree>
    <p:extLst>
      <p:ext uri="{BB962C8B-B14F-4D97-AF65-F5344CB8AC3E}">
        <p14:creationId xmlns:p14="http://schemas.microsoft.com/office/powerpoint/2010/main" val="4050724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7E6498-F2ED-4B5A-B1F5-6A168E81F476}" type="slidenum">
              <a:rPr lang="en-GB" smtClean="0"/>
              <a:t>1</a:t>
            </a:fld>
            <a:endParaRPr lang="en-GB" dirty="0"/>
          </a:p>
        </p:txBody>
      </p:sp>
    </p:spTree>
    <p:extLst>
      <p:ext uri="{BB962C8B-B14F-4D97-AF65-F5344CB8AC3E}">
        <p14:creationId xmlns:p14="http://schemas.microsoft.com/office/powerpoint/2010/main" val="3271790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7E6498-F2ED-4B5A-B1F5-6A168E81F476}" type="slidenum">
              <a:rPr lang="en-GB" smtClean="0"/>
              <a:t>2</a:t>
            </a:fld>
            <a:endParaRPr lang="en-GB" dirty="0"/>
          </a:p>
        </p:txBody>
      </p:sp>
    </p:spTree>
    <p:extLst>
      <p:ext uri="{BB962C8B-B14F-4D97-AF65-F5344CB8AC3E}">
        <p14:creationId xmlns:p14="http://schemas.microsoft.com/office/powerpoint/2010/main" val="3271790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7E6498-F2ED-4B5A-B1F5-6A168E81F476}" type="slidenum">
              <a:rPr lang="en-GB" smtClean="0"/>
              <a:t>3</a:t>
            </a:fld>
            <a:endParaRPr lang="en-GB" dirty="0"/>
          </a:p>
        </p:txBody>
      </p:sp>
    </p:spTree>
    <p:extLst>
      <p:ext uri="{BB962C8B-B14F-4D97-AF65-F5344CB8AC3E}">
        <p14:creationId xmlns:p14="http://schemas.microsoft.com/office/powerpoint/2010/main" val="3271790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7E6498-F2ED-4B5A-B1F5-6A168E81F476}" type="slidenum">
              <a:rPr lang="en-GB" smtClean="0"/>
              <a:t>4</a:t>
            </a:fld>
            <a:endParaRPr lang="en-GB" dirty="0"/>
          </a:p>
        </p:txBody>
      </p:sp>
    </p:spTree>
    <p:extLst>
      <p:ext uri="{BB962C8B-B14F-4D97-AF65-F5344CB8AC3E}">
        <p14:creationId xmlns:p14="http://schemas.microsoft.com/office/powerpoint/2010/main" val="3271790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7E6498-F2ED-4B5A-B1F5-6A168E81F476}" type="slidenum">
              <a:rPr lang="en-GB" smtClean="0"/>
              <a:t>5</a:t>
            </a:fld>
            <a:endParaRPr lang="en-GB" dirty="0"/>
          </a:p>
        </p:txBody>
      </p:sp>
    </p:spTree>
    <p:extLst>
      <p:ext uri="{BB962C8B-B14F-4D97-AF65-F5344CB8AC3E}">
        <p14:creationId xmlns:p14="http://schemas.microsoft.com/office/powerpoint/2010/main" val="3271790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7E6498-F2ED-4B5A-B1F5-6A168E81F476}" type="slidenum">
              <a:rPr lang="en-GB" smtClean="0"/>
              <a:t>6</a:t>
            </a:fld>
            <a:endParaRPr lang="en-GB" dirty="0"/>
          </a:p>
        </p:txBody>
      </p:sp>
    </p:spTree>
    <p:extLst>
      <p:ext uri="{BB962C8B-B14F-4D97-AF65-F5344CB8AC3E}">
        <p14:creationId xmlns:p14="http://schemas.microsoft.com/office/powerpoint/2010/main" val="3271790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CDE890E-7451-4AEC-AFA7-5AE99A90AC30}" type="datetimeFigureOut">
              <a:rPr lang="en-GB" smtClean="0"/>
              <a:t>09/09/2021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B6199F-4770-46EA-8112-B6CF7ED63463}" type="slidenum">
              <a:rPr lang="en-GB" smtClean="0"/>
              <a:t>‹#›</a:t>
            </a:fld>
            <a:endParaRPr lang="en-GB" dirty="0"/>
          </a:p>
        </p:txBody>
      </p:sp>
    </p:spTree>
    <p:extLst>
      <p:ext uri="{BB962C8B-B14F-4D97-AF65-F5344CB8AC3E}">
        <p14:creationId xmlns:p14="http://schemas.microsoft.com/office/powerpoint/2010/main" val="2579862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CDE890E-7451-4AEC-AFA7-5AE99A90AC30}" type="datetimeFigureOut">
              <a:rPr lang="en-GB" smtClean="0"/>
              <a:t>09/09/2021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B6199F-4770-46EA-8112-B6CF7ED63463}" type="slidenum">
              <a:rPr lang="en-GB" smtClean="0"/>
              <a:t>‹#›</a:t>
            </a:fld>
            <a:endParaRPr lang="en-GB" dirty="0"/>
          </a:p>
        </p:txBody>
      </p:sp>
    </p:spTree>
    <p:extLst>
      <p:ext uri="{BB962C8B-B14F-4D97-AF65-F5344CB8AC3E}">
        <p14:creationId xmlns:p14="http://schemas.microsoft.com/office/powerpoint/2010/main" val="953166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CDE890E-7451-4AEC-AFA7-5AE99A90AC30}" type="datetimeFigureOut">
              <a:rPr lang="en-GB" smtClean="0"/>
              <a:t>09/09/2021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B6199F-4770-46EA-8112-B6CF7ED63463}" type="slidenum">
              <a:rPr lang="en-GB" smtClean="0"/>
              <a:t>‹#›</a:t>
            </a:fld>
            <a:endParaRPr lang="en-GB" dirty="0"/>
          </a:p>
        </p:txBody>
      </p:sp>
    </p:spTree>
    <p:extLst>
      <p:ext uri="{BB962C8B-B14F-4D97-AF65-F5344CB8AC3E}">
        <p14:creationId xmlns:p14="http://schemas.microsoft.com/office/powerpoint/2010/main" val="246898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CDE890E-7451-4AEC-AFA7-5AE99A90AC30}" type="datetimeFigureOut">
              <a:rPr lang="en-GB" smtClean="0"/>
              <a:t>09/09/2021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B6199F-4770-46EA-8112-B6CF7ED63463}" type="slidenum">
              <a:rPr lang="en-GB" smtClean="0"/>
              <a:t>‹#›</a:t>
            </a:fld>
            <a:endParaRPr lang="en-GB" dirty="0"/>
          </a:p>
        </p:txBody>
      </p:sp>
    </p:spTree>
    <p:extLst>
      <p:ext uri="{BB962C8B-B14F-4D97-AF65-F5344CB8AC3E}">
        <p14:creationId xmlns:p14="http://schemas.microsoft.com/office/powerpoint/2010/main" val="196162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DE890E-7451-4AEC-AFA7-5AE99A90AC30}" type="datetimeFigureOut">
              <a:rPr lang="en-GB" smtClean="0"/>
              <a:t>09/09/2021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B6199F-4770-46EA-8112-B6CF7ED63463}" type="slidenum">
              <a:rPr lang="en-GB" smtClean="0"/>
              <a:t>‹#›</a:t>
            </a:fld>
            <a:endParaRPr lang="en-GB" dirty="0"/>
          </a:p>
        </p:txBody>
      </p:sp>
    </p:spTree>
    <p:extLst>
      <p:ext uri="{BB962C8B-B14F-4D97-AF65-F5344CB8AC3E}">
        <p14:creationId xmlns:p14="http://schemas.microsoft.com/office/powerpoint/2010/main" val="3307308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CDE890E-7451-4AEC-AFA7-5AE99A90AC30}" type="datetimeFigureOut">
              <a:rPr lang="en-GB" smtClean="0"/>
              <a:t>09/09/2021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B6199F-4770-46EA-8112-B6CF7ED63463}" type="slidenum">
              <a:rPr lang="en-GB" smtClean="0"/>
              <a:t>‹#›</a:t>
            </a:fld>
            <a:endParaRPr lang="en-GB" dirty="0"/>
          </a:p>
        </p:txBody>
      </p:sp>
    </p:spTree>
    <p:extLst>
      <p:ext uri="{BB962C8B-B14F-4D97-AF65-F5344CB8AC3E}">
        <p14:creationId xmlns:p14="http://schemas.microsoft.com/office/powerpoint/2010/main" val="820648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CDE890E-7451-4AEC-AFA7-5AE99A90AC30}" type="datetimeFigureOut">
              <a:rPr lang="en-GB" smtClean="0"/>
              <a:t>09/09/2021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B6199F-4770-46EA-8112-B6CF7ED63463}" type="slidenum">
              <a:rPr lang="en-GB" smtClean="0"/>
              <a:t>‹#›</a:t>
            </a:fld>
            <a:endParaRPr lang="en-GB" dirty="0"/>
          </a:p>
        </p:txBody>
      </p:sp>
    </p:spTree>
    <p:extLst>
      <p:ext uri="{BB962C8B-B14F-4D97-AF65-F5344CB8AC3E}">
        <p14:creationId xmlns:p14="http://schemas.microsoft.com/office/powerpoint/2010/main" val="101809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CDE890E-7451-4AEC-AFA7-5AE99A90AC30}" type="datetimeFigureOut">
              <a:rPr lang="en-GB" smtClean="0"/>
              <a:t>09/09/2021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B6199F-4770-46EA-8112-B6CF7ED63463}" type="slidenum">
              <a:rPr lang="en-GB" smtClean="0"/>
              <a:t>‹#›</a:t>
            </a:fld>
            <a:endParaRPr lang="en-GB" dirty="0"/>
          </a:p>
        </p:txBody>
      </p:sp>
    </p:spTree>
    <p:extLst>
      <p:ext uri="{BB962C8B-B14F-4D97-AF65-F5344CB8AC3E}">
        <p14:creationId xmlns:p14="http://schemas.microsoft.com/office/powerpoint/2010/main" val="711073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DE890E-7451-4AEC-AFA7-5AE99A90AC30}" type="datetimeFigureOut">
              <a:rPr lang="en-GB" smtClean="0"/>
              <a:t>09/09/2021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B6199F-4770-46EA-8112-B6CF7ED63463}" type="slidenum">
              <a:rPr lang="en-GB" smtClean="0"/>
              <a:t>‹#›</a:t>
            </a:fld>
            <a:endParaRPr lang="en-GB" dirty="0"/>
          </a:p>
        </p:txBody>
      </p:sp>
    </p:spTree>
    <p:extLst>
      <p:ext uri="{BB962C8B-B14F-4D97-AF65-F5344CB8AC3E}">
        <p14:creationId xmlns:p14="http://schemas.microsoft.com/office/powerpoint/2010/main" val="3969938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DE890E-7451-4AEC-AFA7-5AE99A90AC30}" type="datetimeFigureOut">
              <a:rPr lang="en-GB" smtClean="0"/>
              <a:t>09/09/2021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B6199F-4770-46EA-8112-B6CF7ED63463}" type="slidenum">
              <a:rPr lang="en-GB" smtClean="0"/>
              <a:t>‹#›</a:t>
            </a:fld>
            <a:endParaRPr lang="en-GB" dirty="0"/>
          </a:p>
        </p:txBody>
      </p:sp>
    </p:spTree>
    <p:extLst>
      <p:ext uri="{BB962C8B-B14F-4D97-AF65-F5344CB8AC3E}">
        <p14:creationId xmlns:p14="http://schemas.microsoft.com/office/powerpoint/2010/main" val="3754696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DE890E-7451-4AEC-AFA7-5AE99A90AC30}" type="datetimeFigureOut">
              <a:rPr lang="en-GB" smtClean="0"/>
              <a:t>09/09/2021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B6199F-4770-46EA-8112-B6CF7ED63463}" type="slidenum">
              <a:rPr lang="en-GB" smtClean="0"/>
              <a:t>‹#›</a:t>
            </a:fld>
            <a:endParaRPr lang="en-GB" dirty="0"/>
          </a:p>
        </p:txBody>
      </p:sp>
    </p:spTree>
    <p:extLst>
      <p:ext uri="{BB962C8B-B14F-4D97-AF65-F5344CB8AC3E}">
        <p14:creationId xmlns:p14="http://schemas.microsoft.com/office/powerpoint/2010/main" val="170103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DE890E-7451-4AEC-AFA7-5AE99A90AC30}" type="datetimeFigureOut">
              <a:rPr lang="en-GB" smtClean="0"/>
              <a:t>09/09/2021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6199F-4770-46EA-8112-B6CF7ED63463}" type="slidenum">
              <a:rPr lang="en-GB" smtClean="0"/>
              <a:t>‹#›</a:t>
            </a:fld>
            <a:endParaRPr lang="en-GB" dirty="0"/>
          </a:p>
        </p:txBody>
      </p:sp>
    </p:spTree>
    <p:extLst>
      <p:ext uri="{BB962C8B-B14F-4D97-AF65-F5344CB8AC3E}">
        <p14:creationId xmlns:p14="http://schemas.microsoft.com/office/powerpoint/2010/main" val="1331912648"/>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13" Type="http://schemas.microsoft.com/office/2007/relationships/diagramDrawing" Target="../diagrams/drawing1.xml"/><Relationship Id="rId18"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diagramColors" Target="../diagrams/colors1.xml"/><Relationship Id="rId17" Type="http://schemas.openxmlformats.org/officeDocument/2006/relationships/image" Target="../media/image15.png"/><Relationship Id="rId2" Type="http://schemas.openxmlformats.org/officeDocument/2006/relationships/notesSlide" Target="../notesSlides/notesSlide6.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diagramQuickStyle" Target="../diagrams/quickStyle1.xml"/><Relationship Id="rId5" Type="http://schemas.openxmlformats.org/officeDocument/2006/relationships/image" Target="../media/image8.png"/><Relationship Id="rId15" Type="http://schemas.openxmlformats.org/officeDocument/2006/relationships/image" Target="../media/image13.png"/><Relationship Id="rId10" Type="http://schemas.openxmlformats.org/officeDocument/2006/relationships/diagramLayout" Target="../diagrams/layout1.xml"/><Relationship Id="rId19" Type="http://schemas.openxmlformats.org/officeDocument/2006/relationships/image" Target="../media/image17.png"/><Relationship Id="rId4" Type="http://schemas.openxmlformats.org/officeDocument/2006/relationships/image" Target="../media/image7.png"/><Relationship Id="rId9" Type="http://schemas.openxmlformats.org/officeDocument/2006/relationships/diagramData" Target="../diagrams/data1.xml"/><Relationship Id="rId1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5877272"/>
            <a:ext cx="1879260" cy="734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ctrTitle"/>
          </p:nvPr>
        </p:nvSpPr>
        <p:spPr/>
        <p:txBody>
          <a:bodyPr>
            <a:normAutofit fontScale="90000"/>
          </a:bodyPr>
          <a:lstStyle/>
          <a:p>
            <a:r>
              <a:rPr lang="en-GB" dirty="0"/>
              <a:t>Data Quality &amp; Assurance</a:t>
            </a:r>
            <a:br>
              <a:rPr lang="en-GB" dirty="0"/>
            </a:br>
            <a:br>
              <a:rPr lang="en-GB" dirty="0"/>
            </a:br>
            <a:r>
              <a:rPr lang="en-GB" dirty="0"/>
              <a:t>Kent &amp; Medway Shared Health and Care Analytics Board (</a:t>
            </a:r>
            <a:r>
              <a:rPr lang="en-GB" dirty="0" err="1"/>
              <a:t>SHcAB</a:t>
            </a:r>
            <a:r>
              <a:rPr lang="en-GB" dirty="0"/>
              <a:t>) </a:t>
            </a:r>
            <a:br>
              <a:rPr lang="en-GB" dirty="0"/>
            </a:br>
            <a:br>
              <a:rPr lang="en-GB" dirty="0"/>
            </a:br>
            <a:r>
              <a:rPr lang="en-GB" dirty="0"/>
              <a:t>Proposal</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0780" y="5926311"/>
            <a:ext cx="19526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3405" y="5878687"/>
            <a:ext cx="1590675"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6136" y="5971980"/>
            <a:ext cx="1710820" cy="640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06956" y="5994389"/>
            <a:ext cx="1500186" cy="595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65013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395536" y="274638"/>
            <a:ext cx="8229600" cy="576833"/>
          </a:xfrm>
          <a:prstGeom prst="rect">
            <a:avLst/>
          </a:prstGeom>
        </p:spPr>
        <p:txBody>
          <a:bodyPr vert="horz" lIns="91440" tIns="45720" rIns="91440" bIns="45720" rtlCol="0" anchor="b">
            <a:normAutofit lnSpcReduction="10000"/>
          </a:bodyPr>
          <a:lstStyle>
            <a:lvl1pPr algn="l" defTabSz="914400" rtl="0" eaLnBrk="1" latinLnBrk="0" hangingPunct="1">
              <a:spcBef>
                <a:spcPct val="0"/>
              </a:spcBef>
              <a:buNone/>
              <a:defRPr sz="2000" b="1" kern="1200">
                <a:solidFill>
                  <a:schemeClr val="tx1">
                    <a:lumMod val="65000"/>
                    <a:lumOff val="35000"/>
                  </a:schemeClr>
                </a:solidFill>
                <a:latin typeface="Arial" panose="020B0604020202020204" pitchFamily="34" charset="0"/>
                <a:ea typeface="+mj-ea"/>
                <a:cs typeface="Arial" panose="020B0604020202020204" pitchFamily="34" charset="0"/>
              </a:defRPr>
            </a:lvl1pPr>
          </a:lstStyle>
          <a:p>
            <a:r>
              <a:rPr lang="en-GB" sz="3200" b="0" dirty="0">
                <a:solidFill>
                  <a:srgbClr val="0070C0"/>
                </a:solidFill>
                <a:latin typeface="+mj-lt"/>
              </a:rPr>
              <a:t>Summary</a:t>
            </a:r>
            <a:endParaRPr lang="en-GB" dirty="0">
              <a:latin typeface="+mj-lt"/>
            </a:endParaRPr>
          </a:p>
        </p:txBody>
      </p:sp>
      <p:sp>
        <p:nvSpPr>
          <p:cNvPr id="2" name="Title 1"/>
          <p:cNvSpPr>
            <a:spLocks noGrp="1"/>
          </p:cNvSpPr>
          <p:nvPr>
            <p:ph type="ctrTitle"/>
          </p:nvPr>
        </p:nvSpPr>
        <p:spPr>
          <a:xfrm>
            <a:off x="434380" y="1052736"/>
            <a:ext cx="8026052" cy="5112568"/>
          </a:xfrm>
          <a:ln>
            <a:noFill/>
          </a:ln>
        </p:spPr>
        <p:txBody>
          <a:bodyPr>
            <a:noAutofit/>
          </a:bodyPr>
          <a:lstStyle/>
          <a:p>
            <a:pPr algn="l"/>
            <a:br>
              <a:rPr lang="en-GB" sz="1500" dirty="0"/>
            </a:br>
            <a:br>
              <a:rPr lang="en-GB" sz="1500" dirty="0"/>
            </a:br>
            <a:br>
              <a:rPr lang="en-GB" sz="1500" dirty="0"/>
            </a:br>
            <a:endParaRPr lang="en-GB" sz="1500" dirty="0"/>
          </a:p>
        </p:txBody>
      </p:sp>
      <p:sp>
        <p:nvSpPr>
          <p:cNvPr id="6" name="TextBox 5"/>
          <p:cNvSpPr txBox="1"/>
          <p:nvPr/>
        </p:nvSpPr>
        <p:spPr>
          <a:xfrm>
            <a:off x="725782" y="980728"/>
            <a:ext cx="7272808" cy="5062924"/>
          </a:xfrm>
          <a:prstGeom prst="rect">
            <a:avLst/>
          </a:prstGeom>
          <a:noFill/>
        </p:spPr>
        <p:txBody>
          <a:bodyPr wrap="square" rtlCol="0">
            <a:spAutoFit/>
          </a:bodyPr>
          <a:lstStyle/>
          <a:p>
            <a:r>
              <a:rPr lang="en-GB" sz="1700" dirty="0"/>
              <a:t>1.1 - Data quality is the state of accuracy, completeness, reliability, validity, timeliness and systemic consistency that makes data fit for purpose</a:t>
            </a:r>
          </a:p>
          <a:p>
            <a:r>
              <a:rPr lang="en-GB" sz="1700" dirty="0"/>
              <a:t>(</a:t>
            </a:r>
            <a:r>
              <a:rPr lang="en-GB" sz="1700" i="1" dirty="0"/>
              <a:t>NHS England - www.england.nhs.uk</a:t>
            </a:r>
            <a:r>
              <a:rPr lang="en-GB" sz="1700" dirty="0"/>
              <a:t>) </a:t>
            </a:r>
            <a:br>
              <a:rPr lang="en-GB" sz="1700" dirty="0"/>
            </a:br>
            <a:br>
              <a:rPr lang="en-GB" sz="1700" dirty="0"/>
            </a:br>
            <a:r>
              <a:rPr lang="en-GB" sz="1700" dirty="0"/>
              <a:t>1.2 - Data Assurance is needed to ensure and inspire confidence.  Above all, data should be trusted on it’s own merit and for worthy comparison and analysis.</a:t>
            </a:r>
            <a:br>
              <a:rPr lang="en-GB" sz="1700" dirty="0"/>
            </a:br>
            <a:br>
              <a:rPr lang="en-GB" sz="1700" dirty="0"/>
            </a:br>
            <a:r>
              <a:rPr lang="en-GB" sz="1700" dirty="0"/>
              <a:t>1.3 - Data Quality, good and bad, is evident in everybody’s role within the Trust, from not checking a NHS number correctly to not entering data in real-time onto a system or to not ensuring a reported number follows national guidance.   Repercussions of poor data quality can lead to numerous issues, most notably, key risks include Loss of Income, Inefficiencies and, most importantly, risk to Patient Safety.</a:t>
            </a:r>
            <a:br>
              <a:rPr lang="en-GB" sz="1700" dirty="0"/>
            </a:br>
            <a:br>
              <a:rPr lang="en-GB" sz="1700" dirty="0"/>
            </a:br>
            <a:r>
              <a:rPr lang="en-GB" sz="1700" dirty="0"/>
              <a:t>1.4 - The proposal for this work-plan looks to address a number of objectives:</a:t>
            </a:r>
          </a:p>
          <a:p>
            <a:pPr marL="742950" lvl="1" indent="-285750">
              <a:buFont typeface="Arial" panose="020B0604020202020204" pitchFamily="34" charset="0"/>
              <a:buChar char="•"/>
            </a:pPr>
            <a:r>
              <a:rPr lang="en-GB" sz="1700" dirty="0"/>
              <a:t>What is the purpose?</a:t>
            </a:r>
          </a:p>
          <a:p>
            <a:pPr marL="742950" lvl="1" indent="-285750">
              <a:buFont typeface="Arial" panose="020B0604020202020204" pitchFamily="34" charset="0"/>
              <a:buChar char="•"/>
            </a:pPr>
            <a:r>
              <a:rPr lang="en-GB" sz="1700" dirty="0"/>
              <a:t>Who needs to help?</a:t>
            </a:r>
          </a:p>
          <a:p>
            <a:pPr marL="742950" lvl="1" indent="-285750">
              <a:buFont typeface="Arial" panose="020B0604020202020204" pitchFamily="34" charset="0"/>
              <a:buChar char="•"/>
            </a:pPr>
            <a:r>
              <a:rPr lang="en-GB" sz="1700" dirty="0"/>
              <a:t>What is needed?</a:t>
            </a:r>
          </a:p>
          <a:p>
            <a:pPr marL="742950" lvl="1" indent="-285750">
              <a:buFont typeface="Arial" panose="020B0604020202020204" pitchFamily="34" charset="0"/>
              <a:buChar char="•"/>
            </a:pPr>
            <a:r>
              <a:rPr lang="en-GB" sz="1700" dirty="0"/>
              <a:t>What are the steps needed to enact and deliver the proposal</a:t>
            </a:r>
          </a:p>
        </p:txBody>
      </p:sp>
    </p:spTree>
    <p:extLst>
      <p:ext uri="{BB962C8B-B14F-4D97-AF65-F5344CB8AC3E}">
        <p14:creationId xmlns:p14="http://schemas.microsoft.com/office/powerpoint/2010/main" val="2175462158"/>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395536" y="274638"/>
            <a:ext cx="8229600" cy="576833"/>
          </a:xfrm>
          <a:prstGeom prst="rect">
            <a:avLst/>
          </a:prstGeom>
        </p:spPr>
        <p:txBody>
          <a:bodyPr vert="horz" lIns="91440" tIns="45720" rIns="91440" bIns="45720" rtlCol="0" anchor="b">
            <a:normAutofit lnSpcReduction="10000"/>
          </a:bodyPr>
          <a:lstStyle>
            <a:lvl1pPr algn="l" defTabSz="914400" rtl="0" eaLnBrk="1" latinLnBrk="0" hangingPunct="1">
              <a:spcBef>
                <a:spcPct val="0"/>
              </a:spcBef>
              <a:buNone/>
              <a:defRPr sz="2000" b="1" kern="1200">
                <a:solidFill>
                  <a:schemeClr val="tx1">
                    <a:lumMod val="65000"/>
                    <a:lumOff val="35000"/>
                  </a:schemeClr>
                </a:solidFill>
                <a:latin typeface="Arial" panose="020B0604020202020204" pitchFamily="34" charset="0"/>
                <a:ea typeface="+mj-ea"/>
                <a:cs typeface="Arial" panose="020B0604020202020204" pitchFamily="34" charset="0"/>
              </a:defRPr>
            </a:lvl1pPr>
          </a:lstStyle>
          <a:p>
            <a:r>
              <a:rPr lang="en-GB" sz="3200" b="0" dirty="0">
                <a:solidFill>
                  <a:srgbClr val="0070C0"/>
                </a:solidFill>
                <a:latin typeface="+mj-lt"/>
              </a:rPr>
              <a:t>What is the purpose?</a:t>
            </a:r>
            <a:endParaRPr lang="en-GB" dirty="0">
              <a:latin typeface="+mj-lt"/>
            </a:endParaRPr>
          </a:p>
        </p:txBody>
      </p:sp>
      <p:sp>
        <p:nvSpPr>
          <p:cNvPr id="2" name="Title 1"/>
          <p:cNvSpPr>
            <a:spLocks noGrp="1"/>
          </p:cNvSpPr>
          <p:nvPr>
            <p:ph type="ctrTitle"/>
          </p:nvPr>
        </p:nvSpPr>
        <p:spPr>
          <a:xfrm>
            <a:off x="434380" y="1052736"/>
            <a:ext cx="8026052" cy="5112568"/>
          </a:xfrm>
          <a:ln>
            <a:noFill/>
          </a:ln>
        </p:spPr>
        <p:txBody>
          <a:bodyPr>
            <a:noAutofit/>
          </a:bodyPr>
          <a:lstStyle/>
          <a:p>
            <a:pPr algn="l"/>
            <a:br>
              <a:rPr lang="en-GB" sz="1500" dirty="0"/>
            </a:br>
            <a:br>
              <a:rPr lang="en-GB" sz="1500" dirty="0"/>
            </a:br>
            <a:endParaRPr lang="en-GB" sz="1500" dirty="0"/>
          </a:p>
        </p:txBody>
      </p:sp>
      <p:sp>
        <p:nvSpPr>
          <p:cNvPr id="3" name="TextBox 2"/>
          <p:cNvSpPr txBox="1"/>
          <p:nvPr/>
        </p:nvSpPr>
        <p:spPr>
          <a:xfrm>
            <a:off x="725782" y="856457"/>
            <a:ext cx="7272808" cy="5909310"/>
          </a:xfrm>
          <a:prstGeom prst="rect">
            <a:avLst/>
          </a:prstGeom>
          <a:noFill/>
        </p:spPr>
        <p:txBody>
          <a:bodyPr wrap="square" rtlCol="0">
            <a:spAutoFit/>
          </a:bodyPr>
          <a:lstStyle/>
          <a:p>
            <a:endParaRPr lang="en-GB" dirty="0"/>
          </a:p>
          <a:p>
            <a:r>
              <a:rPr lang="en-GB" dirty="0"/>
              <a:t>2.1 - To ensure that County &amp; Country-wide “Best Practice” DQ&amp;A initiatives are shared, adopted and collaborated on between all Kent &amp; Medway NHS organisations</a:t>
            </a:r>
          </a:p>
          <a:p>
            <a:endParaRPr lang="en-GB" dirty="0"/>
          </a:p>
          <a:p>
            <a:r>
              <a:rPr lang="en-GB" dirty="0"/>
              <a:t>2.2 - To ensure that there is a dedicated forum within the system to co-ordinate and improve DQ&amp;A practice</a:t>
            </a:r>
          </a:p>
          <a:p>
            <a:endParaRPr lang="en-GB" dirty="0"/>
          </a:p>
          <a:p>
            <a:r>
              <a:rPr lang="en-GB" dirty="0"/>
              <a:t>2.3 - To ensure documentation and process is clear and all data standards and technicalities are consistently reported and known</a:t>
            </a:r>
          </a:p>
          <a:p>
            <a:endParaRPr lang="en-GB" dirty="0"/>
          </a:p>
          <a:p>
            <a:r>
              <a:rPr lang="en-GB" dirty="0"/>
              <a:t>2.4 – To ensure that there is dedicated focus, within each organisation, on Data Quality &amp; Assurance responsibilities and that workforce remits are clear</a:t>
            </a:r>
          </a:p>
          <a:p>
            <a:endParaRPr lang="en-GB" dirty="0"/>
          </a:p>
          <a:p>
            <a:r>
              <a:rPr lang="en-GB" dirty="0"/>
              <a:t>2.5 – To ensure that systems are fit for purpose, collect data inline with NHS standards and adhere to the Data Quality NHS England standards</a:t>
            </a:r>
          </a:p>
          <a:p>
            <a:endParaRPr lang="en-GB" dirty="0"/>
          </a:p>
          <a:p>
            <a:r>
              <a:rPr lang="en-GB" dirty="0"/>
              <a:t>2.6 - To ensure a system wide view of DQ&amp;A challenges and data usage, enabling clearer accessibility and documented understanding of all data reported</a:t>
            </a:r>
          </a:p>
        </p:txBody>
      </p:sp>
    </p:spTree>
    <p:extLst>
      <p:ext uri="{BB962C8B-B14F-4D97-AF65-F5344CB8AC3E}">
        <p14:creationId xmlns:p14="http://schemas.microsoft.com/office/powerpoint/2010/main" val="229005073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395536" y="274638"/>
            <a:ext cx="8229600" cy="576833"/>
          </a:xfrm>
          <a:prstGeom prst="rect">
            <a:avLst/>
          </a:prstGeom>
        </p:spPr>
        <p:txBody>
          <a:bodyPr vert="horz" lIns="91440" tIns="45720" rIns="91440" bIns="45720" rtlCol="0" anchor="b">
            <a:normAutofit lnSpcReduction="10000"/>
          </a:bodyPr>
          <a:lstStyle>
            <a:lvl1pPr algn="l" defTabSz="914400" rtl="0" eaLnBrk="1" latinLnBrk="0" hangingPunct="1">
              <a:spcBef>
                <a:spcPct val="0"/>
              </a:spcBef>
              <a:buNone/>
              <a:defRPr sz="2000" b="1" kern="1200">
                <a:solidFill>
                  <a:schemeClr val="tx1">
                    <a:lumMod val="65000"/>
                    <a:lumOff val="35000"/>
                  </a:schemeClr>
                </a:solidFill>
                <a:latin typeface="Arial" panose="020B0604020202020204" pitchFamily="34" charset="0"/>
                <a:ea typeface="+mj-ea"/>
                <a:cs typeface="Arial" panose="020B0604020202020204" pitchFamily="34" charset="0"/>
              </a:defRPr>
            </a:lvl1pPr>
          </a:lstStyle>
          <a:p>
            <a:r>
              <a:rPr lang="en-GB" sz="3200" b="0" dirty="0">
                <a:solidFill>
                  <a:srgbClr val="0070C0"/>
                </a:solidFill>
                <a:latin typeface="+mj-lt"/>
              </a:rPr>
              <a:t>Who needs to help &amp; what is needed?</a:t>
            </a:r>
          </a:p>
        </p:txBody>
      </p:sp>
      <p:sp>
        <p:nvSpPr>
          <p:cNvPr id="2" name="Title 1"/>
          <p:cNvSpPr>
            <a:spLocks noGrp="1"/>
          </p:cNvSpPr>
          <p:nvPr>
            <p:ph type="ctrTitle"/>
          </p:nvPr>
        </p:nvSpPr>
        <p:spPr>
          <a:xfrm>
            <a:off x="434380" y="1052736"/>
            <a:ext cx="8026052" cy="5112568"/>
          </a:xfrm>
          <a:ln>
            <a:noFill/>
          </a:ln>
        </p:spPr>
        <p:txBody>
          <a:bodyPr>
            <a:noAutofit/>
          </a:bodyPr>
          <a:lstStyle/>
          <a:p>
            <a:pPr algn="l"/>
            <a:br>
              <a:rPr lang="en-GB" sz="1500" dirty="0"/>
            </a:br>
            <a:br>
              <a:rPr lang="en-GB" sz="1500" dirty="0"/>
            </a:br>
            <a:endParaRPr lang="en-GB" sz="1500" dirty="0"/>
          </a:p>
        </p:txBody>
      </p:sp>
      <p:sp>
        <p:nvSpPr>
          <p:cNvPr id="3" name="TextBox 2"/>
          <p:cNvSpPr txBox="1"/>
          <p:nvPr/>
        </p:nvSpPr>
        <p:spPr>
          <a:xfrm>
            <a:off x="725782" y="1052736"/>
            <a:ext cx="7518626" cy="3416320"/>
          </a:xfrm>
          <a:prstGeom prst="rect">
            <a:avLst/>
          </a:prstGeom>
          <a:noFill/>
        </p:spPr>
        <p:txBody>
          <a:bodyPr wrap="square" rtlCol="0">
            <a:spAutoFit/>
          </a:bodyPr>
          <a:lstStyle/>
          <a:p>
            <a:endParaRPr lang="en-GB" dirty="0"/>
          </a:p>
          <a:p>
            <a:r>
              <a:rPr lang="en-GB" dirty="0"/>
              <a:t>3.1 - ‘Interested’ group consisting of dedicated colleagues from the Kent &amp; Medway Health Community to form a working group, which will:</a:t>
            </a:r>
          </a:p>
          <a:p>
            <a:endParaRPr lang="en-GB" dirty="0"/>
          </a:p>
          <a:p>
            <a:r>
              <a:rPr lang="en-GB" dirty="0"/>
              <a:t>3.2 – Provide a clear Purpose &amp; Objectives, with key Deliverables  and Actions</a:t>
            </a:r>
          </a:p>
          <a:p>
            <a:endParaRPr lang="en-GB" dirty="0"/>
          </a:p>
          <a:p>
            <a:r>
              <a:rPr lang="en-GB" dirty="0"/>
              <a:t>3.3 - Report into the </a:t>
            </a:r>
            <a:r>
              <a:rPr lang="en-GB" dirty="0" err="1"/>
              <a:t>SHcAB</a:t>
            </a:r>
            <a:r>
              <a:rPr lang="en-GB" dirty="0"/>
              <a:t> as delegated authority</a:t>
            </a:r>
          </a:p>
          <a:p>
            <a:endParaRPr lang="en-GB" dirty="0"/>
          </a:p>
          <a:p>
            <a:r>
              <a:rPr lang="en-GB" dirty="0"/>
              <a:t>3.4 – Formulate a Kent &amp; Medway wide DQ&amp;A Strategy, to ensure continuous action and improvement</a:t>
            </a:r>
          </a:p>
          <a:p>
            <a:r>
              <a:rPr lang="en-GB" dirty="0"/>
              <a:t>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77848863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395536" y="602233"/>
            <a:ext cx="8229600" cy="576833"/>
          </a:xfrm>
          <a:prstGeom prst="rect">
            <a:avLst/>
          </a:prstGeom>
        </p:spPr>
        <p:txBody>
          <a:bodyPr vert="horz" lIns="91440" tIns="45720" rIns="91440" bIns="45720" rtlCol="0" anchor="b">
            <a:noAutofit/>
          </a:bodyPr>
          <a:lstStyle>
            <a:lvl1pPr algn="l" defTabSz="914400" rtl="0" eaLnBrk="1" latinLnBrk="0" hangingPunct="1">
              <a:spcBef>
                <a:spcPct val="0"/>
              </a:spcBef>
              <a:buNone/>
              <a:defRPr sz="2000" b="1" kern="1200">
                <a:solidFill>
                  <a:schemeClr val="tx1">
                    <a:lumMod val="65000"/>
                    <a:lumOff val="35000"/>
                  </a:schemeClr>
                </a:solidFill>
                <a:latin typeface="Arial" panose="020B0604020202020204" pitchFamily="34" charset="0"/>
                <a:ea typeface="+mj-ea"/>
                <a:cs typeface="Arial" panose="020B0604020202020204" pitchFamily="34" charset="0"/>
              </a:defRPr>
            </a:lvl1pPr>
          </a:lstStyle>
          <a:p>
            <a:r>
              <a:rPr lang="en-GB" sz="3200" b="0" dirty="0">
                <a:solidFill>
                  <a:srgbClr val="0070C0"/>
                </a:solidFill>
                <a:latin typeface="+mj-lt"/>
              </a:rPr>
              <a:t>What are the steps needed to enact and deliver the proposal</a:t>
            </a:r>
          </a:p>
        </p:txBody>
      </p:sp>
      <p:sp>
        <p:nvSpPr>
          <p:cNvPr id="2" name="Title 1"/>
          <p:cNvSpPr>
            <a:spLocks noGrp="1"/>
          </p:cNvSpPr>
          <p:nvPr>
            <p:ph type="ctrTitle"/>
          </p:nvPr>
        </p:nvSpPr>
        <p:spPr>
          <a:xfrm>
            <a:off x="434380" y="1052736"/>
            <a:ext cx="8026052" cy="5112568"/>
          </a:xfrm>
          <a:ln>
            <a:noFill/>
          </a:ln>
        </p:spPr>
        <p:txBody>
          <a:bodyPr>
            <a:noAutofit/>
          </a:bodyPr>
          <a:lstStyle/>
          <a:p>
            <a:pPr algn="l"/>
            <a:br>
              <a:rPr lang="en-GB" sz="1500" dirty="0"/>
            </a:br>
            <a:br>
              <a:rPr lang="en-GB" sz="1500" dirty="0"/>
            </a:br>
            <a:endParaRPr lang="en-GB" sz="1500" dirty="0"/>
          </a:p>
        </p:txBody>
      </p:sp>
      <p:sp>
        <p:nvSpPr>
          <p:cNvPr id="3" name="TextBox 2"/>
          <p:cNvSpPr txBox="1"/>
          <p:nvPr/>
        </p:nvSpPr>
        <p:spPr>
          <a:xfrm>
            <a:off x="694156" y="1340768"/>
            <a:ext cx="7272808" cy="5324535"/>
          </a:xfrm>
          <a:prstGeom prst="rect">
            <a:avLst/>
          </a:prstGeom>
          <a:noFill/>
        </p:spPr>
        <p:txBody>
          <a:bodyPr wrap="square" rtlCol="0">
            <a:spAutoFit/>
          </a:bodyPr>
          <a:lstStyle/>
          <a:p>
            <a:r>
              <a:rPr lang="en-GB" sz="1700" dirty="0"/>
              <a:t>4.1 - Standardised Lookups across systems &amp; Trusts - Specialty, Consultants, National Codes (NHS Data Dictionary)</a:t>
            </a:r>
          </a:p>
          <a:p>
            <a:endParaRPr lang="en-GB" sz="1700" dirty="0"/>
          </a:p>
          <a:p>
            <a:r>
              <a:rPr lang="en-GB" sz="1700" dirty="0"/>
              <a:t>4.2 - Automated Data Flows &amp; Minimum Data Set’s</a:t>
            </a:r>
          </a:p>
          <a:p>
            <a:endParaRPr lang="en-GB" sz="1700" dirty="0"/>
          </a:p>
          <a:p>
            <a:r>
              <a:rPr lang="en-GB" sz="1700" dirty="0"/>
              <a:t>4.3 - Definitions of criteria for metrics including source data and fields used</a:t>
            </a:r>
          </a:p>
          <a:p>
            <a:endParaRPr lang="en-GB" sz="1700" dirty="0"/>
          </a:p>
          <a:p>
            <a:r>
              <a:rPr lang="en-GB" sz="1700" dirty="0"/>
              <a:t>4.4  - Reporting Assurance (ability to match source system to reported output)</a:t>
            </a:r>
          </a:p>
          <a:p>
            <a:endParaRPr lang="en-GB" sz="1700" dirty="0"/>
          </a:p>
          <a:p>
            <a:r>
              <a:rPr lang="en-GB" sz="1700" dirty="0"/>
              <a:t>4.5 - DQMI Index (K&amp;M localised version for comparison) &amp; Key DQ &amp; Assurance Metrics</a:t>
            </a:r>
          </a:p>
          <a:p>
            <a:endParaRPr lang="en-GB" sz="1700" dirty="0"/>
          </a:p>
          <a:p>
            <a:r>
              <a:rPr lang="en-GB" sz="1700" dirty="0"/>
              <a:t>4.6 - Key DQ Completeness (SUS)</a:t>
            </a:r>
          </a:p>
          <a:p>
            <a:endParaRPr lang="en-GB" sz="1700" dirty="0"/>
          </a:p>
          <a:p>
            <a:r>
              <a:rPr lang="en-GB" sz="1700" dirty="0"/>
              <a:t>4.7 - Terminology &amp; rules for datasets</a:t>
            </a:r>
          </a:p>
          <a:p>
            <a:endParaRPr lang="en-GB" sz="1700" dirty="0"/>
          </a:p>
          <a:p>
            <a:r>
              <a:rPr lang="en-GB" sz="1700" dirty="0"/>
              <a:t>4.8 - Definitions for Contractual Rules (Readmissions, Coding, Radiology in OP, DC vs RDA </a:t>
            </a:r>
            <a:r>
              <a:rPr lang="en-GB" sz="1700" dirty="0" err="1"/>
              <a:t>etc</a:t>
            </a:r>
            <a:r>
              <a:rPr lang="en-GB" sz="1700" dirty="0"/>
              <a:t>)</a:t>
            </a:r>
          </a:p>
          <a:p>
            <a:endParaRPr lang="en-GB" sz="1700" dirty="0"/>
          </a:p>
          <a:p>
            <a:r>
              <a:rPr lang="en-GB" sz="1700" dirty="0"/>
              <a:t>4.9 - Count “Apples with Apples”!</a:t>
            </a:r>
          </a:p>
        </p:txBody>
      </p:sp>
    </p:spTree>
    <p:extLst>
      <p:ext uri="{BB962C8B-B14F-4D97-AF65-F5344CB8AC3E}">
        <p14:creationId xmlns:p14="http://schemas.microsoft.com/office/powerpoint/2010/main" val="407156615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395536" y="44624"/>
            <a:ext cx="8229600" cy="576064"/>
          </a:xfrm>
          <a:prstGeom prst="rect">
            <a:avLst/>
          </a:prstGeom>
        </p:spPr>
        <p:txBody>
          <a:bodyPr vert="horz" lIns="91440" tIns="45720" rIns="91440" bIns="45720" rtlCol="0" anchor="b">
            <a:normAutofit lnSpcReduction="10000"/>
          </a:bodyPr>
          <a:lstStyle>
            <a:lvl1pPr algn="l" defTabSz="914400" rtl="0" eaLnBrk="1" latinLnBrk="0" hangingPunct="1">
              <a:spcBef>
                <a:spcPct val="0"/>
              </a:spcBef>
              <a:buNone/>
              <a:defRPr sz="2000" b="1" kern="1200">
                <a:solidFill>
                  <a:schemeClr val="tx1">
                    <a:lumMod val="65000"/>
                    <a:lumOff val="35000"/>
                  </a:schemeClr>
                </a:solidFill>
                <a:latin typeface="Arial" panose="020B0604020202020204" pitchFamily="34" charset="0"/>
                <a:ea typeface="+mj-ea"/>
                <a:cs typeface="Arial" panose="020B0604020202020204" pitchFamily="34" charset="0"/>
              </a:defRPr>
            </a:lvl1pPr>
          </a:lstStyle>
          <a:p>
            <a:r>
              <a:rPr lang="en-GB" sz="3200" b="0" dirty="0">
                <a:solidFill>
                  <a:srgbClr val="0070C0"/>
                </a:solidFill>
                <a:latin typeface="+mj-lt"/>
              </a:rPr>
              <a:t>Take Home Message</a:t>
            </a:r>
            <a:endParaRPr lang="en-GB" dirty="0">
              <a:latin typeface="+mj-lt"/>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7770" y="1338788"/>
            <a:ext cx="981075"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7890" y="1479352"/>
            <a:ext cx="1362075"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40058" y="1494457"/>
            <a:ext cx="809625"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36785" y="1514323"/>
            <a:ext cx="1060698" cy="10365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75573" y="1479352"/>
            <a:ext cx="895350" cy="101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3"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55693" y="1494457"/>
            <a:ext cx="828675"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Down Arrow 4"/>
          <p:cNvSpPr/>
          <p:nvPr/>
        </p:nvSpPr>
        <p:spPr>
          <a:xfrm>
            <a:off x="3826588" y="2853006"/>
            <a:ext cx="1681516" cy="10221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Trust</a:t>
            </a:r>
          </a:p>
          <a:p>
            <a:pPr algn="ctr"/>
            <a:r>
              <a:rPr lang="en-GB" dirty="0"/>
              <a:t>Data</a:t>
            </a:r>
          </a:p>
        </p:txBody>
      </p:sp>
      <p:sp>
        <p:nvSpPr>
          <p:cNvPr id="16" name="Down Arrow 15"/>
          <p:cNvSpPr/>
          <p:nvPr/>
        </p:nvSpPr>
        <p:spPr>
          <a:xfrm rot="399295">
            <a:off x="6492583" y="3483935"/>
            <a:ext cx="694172" cy="440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t>Trust Data</a:t>
            </a:r>
          </a:p>
        </p:txBody>
      </p:sp>
      <p:graphicFrame>
        <p:nvGraphicFramePr>
          <p:cNvPr id="7" name="Diagram 6"/>
          <p:cNvGraphicFramePr/>
          <p:nvPr>
            <p:extLst>
              <p:ext uri="{D42A27DB-BD31-4B8C-83A1-F6EECF244321}">
                <p14:modId xmlns:p14="http://schemas.microsoft.com/office/powerpoint/2010/main" val="115179424"/>
              </p:ext>
            </p:extLst>
          </p:nvPr>
        </p:nvGraphicFramePr>
        <p:xfrm>
          <a:off x="2328513" y="3987958"/>
          <a:ext cx="4992216" cy="282408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38" name="Picture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20911" y="2979914"/>
            <a:ext cx="293165" cy="3529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928984" y="2990615"/>
            <a:ext cx="380461" cy="320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 name="Picture 4"/>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309445" y="2983754"/>
            <a:ext cx="266789" cy="345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5"/>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605263" y="2998273"/>
            <a:ext cx="349522" cy="341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6"/>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1995811" y="2990615"/>
            <a:ext cx="295037" cy="335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7"/>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354718" y="2979914"/>
            <a:ext cx="273066" cy="32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Oval 27"/>
          <p:cNvSpPr/>
          <p:nvPr/>
        </p:nvSpPr>
        <p:spPr>
          <a:xfrm>
            <a:off x="119286" y="2795608"/>
            <a:ext cx="2935535" cy="7144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5945163" y="2781395"/>
            <a:ext cx="2875309" cy="7144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p:cNvSpPr/>
          <p:nvPr/>
        </p:nvSpPr>
        <p:spPr>
          <a:xfrm>
            <a:off x="395536" y="980728"/>
            <a:ext cx="8229600" cy="18722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Down Arrow 28"/>
          <p:cNvSpPr/>
          <p:nvPr/>
        </p:nvSpPr>
        <p:spPr>
          <a:xfrm rot="21063223">
            <a:off x="1978830" y="3487171"/>
            <a:ext cx="742081" cy="440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Trust Data</a:t>
            </a:r>
          </a:p>
        </p:txBody>
      </p:sp>
      <p:pic>
        <p:nvPicPr>
          <p:cNvPr id="1026" name="Picture 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380310" y="2962944"/>
            <a:ext cx="2005013"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5232074"/>
      </p:ext>
    </p:extLst>
  </p:cSld>
  <p:clrMapOvr>
    <a:masterClrMapping/>
  </p:clrMapOvr>
  <p:transition spd="slow">
    <p:wipe/>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104789</TotalTime>
  <Words>635</Words>
  <Application>Microsoft Office PowerPoint</Application>
  <PresentationFormat>On-screen Show (4:3)</PresentationFormat>
  <Paragraphs>67</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Custom Design</vt:lpstr>
      <vt:lpstr>Data Quality &amp; Assurance  Kent &amp; Medway Shared Health and Care Analytics Board (SHcAB)   Proposal</vt:lpstr>
      <vt:lpstr>   </vt:lpstr>
      <vt:lpstr>  </vt:lpstr>
      <vt:lpstr>  </vt:lpstr>
      <vt:lpstr>  </vt:lpstr>
      <vt:lpstr>PowerPoint Presentation</vt:lpstr>
    </vt:vector>
  </TitlesOfParts>
  <Company>Medway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Nina Lee</dc:creator>
  <cp:lastModifiedBy>Emily Lloyd</cp:lastModifiedBy>
  <cp:revision>1280</cp:revision>
  <dcterms:created xsi:type="dcterms:W3CDTF">2017-05-26T14:12:23Z</dcterms:created>
  <dcterms:modified xsi:type="dcterms:W3CDTF">2021-09-09T10:32:04Z</dcterms:modified>
</cp:coreProperties>
</file>