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1530" r:id="rId2"/>
    <p:sldId id="1553" r:id="rId3"/>
    <p:sldId id="1542" r:id="rId4"/>
    <p:sldId id="1538" r:id="rId5"/>
    <p:sldId id="1546" r:id="rId6"/>
    <p:sldId id="1544" r:id="rId7"/>
    <p:sldId id="1536" r:id="rId8"/>
    <p:sldId id="1551" r:id="rId9"/>
    <p:sldId id="1548" r:id="rId10"/>
    <p:sldId id="1549" r:id="rId11"/>
    <p:sldId id="1539" r:id="rId12"/>
    <p:sldId id="1541" r:id="rId13"/>
    <p:sldId id="155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28" autoAdjust="0"/>
  </p:normalViewPr>
  <p:slideViewPr>
    <p:cSldViewPr snapToGrid="0">
      <p:cViewPr varScale="1">
        <p:scale>
          <a:sx n="56" d="100"/>
          <a:sy n="56" d="100"/>
        </p:scale>
        <p:origin x="1040" y="4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73BBD-330A-484E-85D3-D5DFC67F11D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A6194819-13CE-4599-9786-38AE65D2DB90}">
      <dgm:prSet phldrT="[Text]"/>
      <dgm:spPr/>
      <dgm:t>
        <a:bodyPr/>
        <a:lstStyle/>
        <a:p>
          <a:r>
            <a:rPr lang="en-GB" altLang="en-US" dirty="0">
              <a:solidFill>
                <a:schemeClr val="bg1"/>
              </a:solidFill>
              <a:latin typeface="+mn-lt"/>
            </a:rPr>
            <a:t>1 : Are ethnic groups under-recorded? </a:t>
          </a:r>
          <a:endParaRPr lang="en-GB" dirty="0">
            <a:solidFill>
              <a:schemeClr val="bg1"/>
            </a:solidFill>
          </a:endParaRPr>
        </a:p>
      </dgm:t>
    </dgm:pt>
    <dgm:pt modelId="{B7928DC4-1C23-4F6A-83F0-EBA6D85F5C15}" type="parTrans" cxnId="{3B9794D6-A0B3-4AB7-8379-5EFB954C5F92}">
      <dgm:prSet/>
      <dgm:spPr/>
      <dgm:t>
        <a:bodyPr/>
        <a:lstStyle/>
        <a:p>
          <a:endParaRPr lang="en-GB"/>
        </a:p>
      </dgm:t>
    </dgm:pt>
    <dgm:pt modelId="{CAB03D1E-0CEB-4405-9C08-516CB33B0F2F}" type="sibTrans" cxnId="{3B9794D6-A0B3-4AB7-8379-5EFB954C5F92}">
      <dgm:prSet/>
      <dgm:spPr/>
      <dgm:t>
        <a:bodyPr/>
        <a:lstStyle/>
        <a:p>
          <a:endParaRPr lang="en-GB"/>
        </a:p>
      </dgm:t>
    </dgm:pt>
    <dgm:pt modelId="{D3CEB1B0-17C4-4098-909A-AF4A9A328694}">
      <dgm:prSet phldrT="[Text]"/>
      <dgm:spPr/>
      <dgm:t>
        <a:bodyPr/>
        <a:lstStyle/>
        <a:p>
          <a:r>
            <a:rPr lang="en-GB" altLang="en-US" dirty="0">
              <a:solidFill>
                <a:schemeClr val="bg1"/>
              </a:solidFill>
              <a:latin typeface="+mn-lt"/>
            </a:rPr>
            <a:t>2 : Who self- identifies as ‘white other’? </a:t>
          </a:r>
          <a:endParaRPr lang="en-GB" dirty="0">
            <a:solidFill>
              <a:schemeClr val="bg1"/>
            </a:solidFill>
          </a:endParaRPr>
        </a:p>
      </dgm:t>
    </dgm:pt>
    <dgm:pt modelId="{58ABA408-85EF-4C44-872C-9E6D4FEFBE12}" type="parTrans" cxnId="{64399718-3DCE-4FD0-9B47-F2AF40040995}">
      <dgm:prSet/>
      <dgm:spPr/>
      <dgm:t>
        <a:bodyPr/>
        <a:lstStyle/>
        <a:p>
          <a:endParaRPr lang="en-GB"/>
        </a:p>
      </dgm:t>
    </dgm:pt>
    <dgm:pt modelId="{F6B6A4C2-1B46-455E-9AEB-5E4B34A394EB}" type="sibTrans" cxnId="{64399718-3DCE-4FD0-9B47-F2AF40040995}">
      <dgm:prSet/>
      <dgm:spPr/>
      <dgm:t>
        <a:bodyPr/>
        <a:lstStyle/>
        <a:p>
          <a:endParaRPr lang="en-GB"/>
        </a:p>
      </dgm:t>
    </dgm:pt>
    <dgm:pt modelId="{149CF752-2608-4D55-A315-4B5A5D03FB75}">
      <dgm:prSet phldrT="[Text]"/>
      <dgm:spPr/>
      <dgm:t>
        <a:bodyPr/>
        <a:lstStyle/>
        <a:p>
          <a:r>
            <a:rPr lang="en-GB" altLang="en-US" dirty="0">
              <a:solidFill>
                <a:schemeClr val="bg1"/>
              </a:solidFill>
              <a:latin typeface="+mn-lt"/>
            </a:rPr>
            <a:t>3 : Which groups are falsely recorded? </a:t>
          </a:r>
          <a:endParaRPr lang="en-GB" dirty="0">
            <a:solidFill>
              <a:schemeClr val="bg1"/>
            </a:solidFill>
          </a:endParaRPr>
        </a:p>
      </dgm:t>
    </dgm:pt>
    <dgm:pt modelId="{F0ED334F-1DB7-4B38-8963-A376DB8E5190}" type="parTrans" cxnId="{376538B5-BCCB-4982-9C6D-EECC6F446B23}">
      <dgm:prSet/>
      <dgm:spPr/>
      <dgm:t>
        <a:bodyPr/>
        <a:lstStyle/>
        <a:p>
          <a:endParaRPr lang="en-GB"/>
        </a:p>
      </dgm:t>
    </dgm:pt>
    <dgm:pt modelId="{42A34009-8311-4819-9D77-BEC68B9430F8}" type="sibTrans" cxnId="{376538B5-BCCB-4982-9C6D-EECC6F446B23}">
      <dgm:prSet/>
      <dgm:spPr/>
      <dgm:t>
        <a:bodyPr/>
        <a:lstStyle/>
        <a:p>
          <a:endParaRPr lang="en-GB"/>
        </a:p>
      </dgm:t>
    </dgm:pt>
    <dgm:pt modelId="{85A0B2F4-6A30-4AC3-BDCF-44F8D3E73C29}" type="pres">
      <dgm:prSet presAssocID="{16573BBD-330A-484E-85D3-D5DFC67F11DC}" presName="Name0" presStyleCnt="0">
        <dgm:presLayoutVars>
          <dgm:dir/>
          <dgm:animLvl val="lvl"/>
          <dgm:resizeHandles/>
        </dgm:presLayoutVars>
      </dgm:prSet>
      <dgm:spPr/>
    </dgm:pt>
    <dgm:pt modelId="{32AB6A09-1EA4-466F-AB33-A8A406066827}" type="pres">
      <dgm:prSet presAssocID="{A6194819-13CE-4599-9786-38AE65D2DB90}" presName="linNode" presStyleCnt="0"/>
      <dgm:spPr/>
    </dgm:pt>
    <dgm:pt modelId="{D5C7E218-8A88-47F5-A93A-2CBF071C4379}" type="pres">
      <dgm:prSet presAssocID="{A6194819-13CE-4599-9786-38AE65D2DB90}" presName="parentShp" presStyleLbl="node1" presStyleIdx="0" presStyleCnt="3" custLinFactX="42176" custLinFactNeighborX="100000" custLinFactNeighborY="-19173">
        <dgm:presLayoutVars>
          <dgm:bulletEnabled val="1"/>
        </dgm:presLayoutVars>
      </dgm:prSet>
      <dgm:spPr/>
    </dgm:pt>
    <dgm:pt modelId="{5480B6F2-39EA-4202-8150-DB01B8D69F01}" type="pres">
      <dgm:prSet presAssocID="{A6194819-13CE-4599-9786-38AE65D2DB90}" presName="childShp" presStyleLbl="bgAccFollowNode1" presStyleIdx="0" presStyleCnt="3" custFlipHor="0" custScaleX="1089">
        <dgm:presLayoutVars>
          <dgm:bulletEnabled val="1"/>
        </dgm:presLayoutVars>
      </dgm:prSet>
      <dgm:spPr/>
    </dgm:pt>
    <dgm:pt modelId="{218FE7F7-6982-48CA-9D7F-3CF2DD955973}" type="pres">
      <dgm:prSet presAssocID="{CAB03D1E-0CEB-4405-9C08-516CB33B0F2F}" presName="spacing" presStyleCnt="0"/>
      <dgm:spPr/>
    </dgm:pt>
    <dgm:pt modelId="{9B6911C7-FF33-4ED8-A588-C94C09E08816}" type="pres">
      <dgm:prSet presAssocID="{D3CEB1B0-17C4-4098-909A-AF4A9A328694}" presName="linNode" presStyleCnt="0"/>
      <dgm:spPr/>
    </dgm:pt>
    <dgm:pt modelId="{A3084DC3-3A00-4181-B6F7-606D9FEFBF30}" type="pres">
      <dgm:prSet presAssocID="{D3CEB1B0-17C4-4098-909A-AF4A9A328694}" presName="parentShp" presStyleLbl="node1" presStyleIdx="1" presStyleCnt="3" custLinFactX="2455" custLinFactNeighborX="100000" custLinFactNeighborY="2612">
        <dgm:presLayoutVars>
          <dgm:bulletEnabled val="1"/>
        </dgm:presLayoutVars>
      </dgm:prSet>
      <dgm:spPr/>
    </dgm:pt>
    <dgm:pt modelId="{95FA340F-C2D0-4C8C-85B5-5AD7CE81D4A4}" type="pres">
      <dgm:prSet presAssocID="{D3CEB1B0-17C4-4098-909A-AF4A9A328694}" presName="childShp" presStyleLbl="bgAccFollowNode1" presStyleIdx="1" presStyleCnt="3" custScaleX="23120">
        <dgm:presLayoutVars>
          <dgm:bulletEnabled val="1"/>
        </dgm:presLayoutVars>
      </dgm:prSet>
      <dgm:spPr/>
    </dgm:pt>
    <dgm:pt modelId="{6AD7F035-20E4-4C1F-ACB2-8E219D426347}" type="pres">
      <dgm:prSet presAssocID="{F6B6A4C2-1B46-455E-9AEB-5E4B34A394EB}" presName="spacing" presStyleCnt="0"/>
      <dgm:spPr/>
    </dgm:pt>
    <dgm:pt modelId="{2BA77D97-8E09-404C-8E74-C45ACDA7936D}" type="pres">
      <dgm:prSet presAssocID="{149CF752-2608-4D55-A315-4B5A5D03FB75}" presName="linNode" presStyleCnt="0"/>
      <dgm:spPr/>
    </dgm:pt>
    <dgm:pt modelId="{79179567-2184-4928-87C8-DD936ED6CF02}" type="pres">
      <dgm:prSet presAssocID="{149CF752-2608-4D55-A315-4B5A5D03FB75}" presName="parentShp" presStyleLbl="node1" presStyleIdx="2" presStyleCnt="3" custLinFactX="2691" custLinFactNeighborX="100000" custLinFactNeighborY="0">
        <dgm:presLayoutVars>
          <dgm:bulletEnabled val="1"/>
        </dgm:presLayoutVars>
      </dgm:prSet>
      <dgm:spPr/>
    </dgm:pt>
    <dgm:pt modelId="{C927EEDA-0025-41B8-8118-748CA4BD1B0E}" type="pres">
      <dgm:prSet presAssocID="{149CF752-2608-4D55-A315-4B5A5D03FB75}" presName="childShp" presStyleLbl="bgAccFollowNode1" presStyleIdx="2" presStyleCnt="3" custScaleX="14336">
        <dgm:presLayoutVars>
          <dgm:bulletEnabled val="1"/>
        </dgm:presLayoutVars>
      </dgm:prSet>
      <dgm:spPr/>
    </dgm:pt>
  </dgm:ptLst>
  <dgm:cxnLst>
    <dgm:cxn modelId="{64399718-3DCE-4FD0-9B47-F2AF40040995}" srcId="{16573BBD-330A-484E-85D3-D5DFC67F11DC}" destId="{D3CEB1B0-17C4-4098-909A-AF4A9A328694}" srcOrd="1" destOrd="0" parTransId="{58ABA408-85EF-4C44-872C-9E6D4FEFBE12}" sibTransId="{F6B6A4C2-1B46-455E-9AEB-5E4B34A394EB}"/>
    <dgm:cxn modelId="{E9685B1B-FE40-4BDB-9EC1-CE063E35B844}" type="presOf" srcId="{D3CEB1B0-17C4-4098-909A-AF4A9A328694}" destId="{A3084DC3-3A00-4181-B6F7-606D9FEFBF30}" srcOrd="0" destOrd="0" presId="urn:microsoft.com/office/officeart/2005/8/layout/vList6"/>
    <dgm:cxn modelId="{D36E871D-9BC1-4CDC-AFFE-0ED2D7BFF33C}" type="presOf" srcId="{16573BBD-330A-484E-85D3-D5DFC67F11DC}" destId="{85A0B2F4-6A30-4AC3-BDCF-44F8D3E73C29}" srcOrd="0" destOrd="0" presId="urn:microsoft.com/office/officeart/2005/8/layout/vList6"/>
    <dgm:cxn modelId="{19D29C88-AD91-4055-9730-22A0670857B0}" type="presOf" srcId="{149CF752-2608-4D55-A315-4B5A5D03FB75}" destId="{79179567-2184-4928-87C8-DD936ED6CF02}" srcOrd="0" destOrd="0" presId="urn:microsoft.com/office/officeart/2005/8/layout/vList6"/>
    <dgm:cxn modelId="{376538B5-BCCB-4982-9C6D-EECC6F446B23}" srcId="{16573BBD-330A-484E-85D3-D5DFC67F11DC}" destId="{149CF752-2608-4D55-A315-4B5A5D03FB75}" srcOrd="2" destOrd="0" parTransId="{F0ED334F-1DB7-4B38-8963-A376DB8E5190}" sibTransId="{42A34009-8311-4819-9D77-BEC68B9430F8}"/>
    <dgm:cxn modelId="{3B9794D6-A0B3-4AB7-8379-5EFB954C5F92}" srcId="{16573BBD-330A-484E-85D3-D5DFC67F11DC}" destId="{A6194819-13CE-4599-9786-38AE65D2DB90}" srcOrd="0" destOrd="0" parTransId="{B7928DC4-1C23-4F6A-83F0-EBA6D85F5C15}" sibTransId="{CAB03D1E-0CEB-4405-9C08-516CB33B0F2F}"/>
    <dgm:cxn modelId="{400D1CEC-DF3C-423E-824E-CEB5246830CD}" type="presOf" srcId="{A6194819-13CE-4599-9786-38AE65D2DB90}" destId="{D5C7E218-8A88-47F5-A93A-2CBF071C4379}" srcOrd="0" destOrd="0" presId="urn:microsoft.com/office/officeart/2005/8/layout/vList6"/>
    <dgm:cxn modelId="{F3699EBF-C2E0-45B8-A3E6-1EBD2078241C}" type="presParOf" srcId="{85A0B2F4-6A30-4AC3-BDCF-44F8D3E73C29}" destId="{32AB6A09-1EA4-466F-AB33-A8A406066827}" srcOrd="0" destOrd="0" presId="urn:microsoft.com/office/officeart/2005/8/layout/vList6"/>
    <dgm:cxn modelId="{3EF7AA90-ED1D-44F0-A990-3BF1A6C6A77E}" type="presParOf" srcId="{32AB6A09-1EA4-466F-AB33-A8A406066827}" destId="{D5C7E218-8A88-47F5-A93A-2CBF071C4379}" srcOrd="0" destOrd="0" presId="urn:microsoft.com/office/officeart/2005/8/layout/vList6"/>
    <dgm:cxn modelId="{94487031-1D4E-4CFE-8A5D-D153BC7CB61A}" type="presParOf" srcId="{32AB6A09-1EA4-466F-AB33-A8A406066827}" destId="{5480B6F2-39EA-4202-8150-DB01B8D69F01}" srcOrd="1" destOrd="0" presId="urn:microsoft.com/office/officeart/2005/8/layout/vList6"/>
    <dgm:cxn modelId="{3483F497-464C-4C15-A61E-32F1180AAC9D}" type="presParOf" srcId="{85A0B2F4-6A30-4AC3-BDCF-44F8D3E73C29}" destId="{218FE7F7-6982-48CA-9D7F-3CF2DD955973}" srcOrd="1" destOrd="0" presId="urn:microsoft.com/office/officeart/2005/8/layout/vList6"/>
    <dgm:cxn modelId="{6CE457C0-060F-4FA8-A2F5-EF205B921D5C}" type="presParOf" srcId="{85A0B2F4-6A30-4AC3-BDCF-44F8D3E73C29}" destId="{9B6911C7-FF33-4ED8-A588-C94C09E08816}" srcOrd="2" destOrd="0" presId="urn:microsoft.com/office/officeart/2005/8/layout/vList6"/>
    <dgm:cxn modelId="{B754076D-CDEF-4A65-8E5E-F32397642E5B}" type="presParOf" srcId="{9B6911C7-FF33-4ED8-A588-C94C09E08816}" destId="{A3084DC3-3A00-4181-B6F7-606D9FEFBF30}" srcOrd="0" destOrd="0" presId="urn:microsoft.com/office/officeart/2005/8/layout/vList6"/>
    <dgm:cxn modelId="{725D4F84-127F-49E6-8E4C-2C63A7BFB8B8}" type="presParOf" srcId="{9B6911C7-FF33-4ED8-A588-C94C09E08816}" destId="{95FA340F-C2D0-4C8C-85B5-5AD7CE81D4A4}" srcOrd="1" destOrd="0" presId="urn:microsoft.com/office/officeart/2005/8/layout/vList6"/>
    <dgm:cxn modelId="{A3C564E1-D1E6-4171-890B-7098F71ECA53}" type="presParOf" srcId="{85A0B2F4-6A30-4AC3-BDCF-44F8D3E73C29}" destId="{6AD7F035-20E4-4C1F-ACB2-8E219D426347}" srcOrd="3" destOrd="0" presId="urn:microsoft.com/office/officeart/2005/8/layout/vList6"/>
    <dgm:cxn modelId="{3908448E-FB7A-4428-8C98-7C22D1588DFE}" type="presParOf" srcId="{85A0B2F4-6A30-4AC3-BDCF-44F8D3E73C29}" destId="{2BA77D97-8E09-404C-8E74-C45ACDA7936D}" srcOrd="4" destOrd="0" presId="urn:microsoft.com/office/officeart/2005/8/layout/vList6"/>
    <dgm:cxn modelId="{DD42A68F-0670-4F17-98E7-A6D905069134}" type="presParOf" srcId="{2BA77D97-8E09-404C-8E74-C45ACDA7936D}" destId="{79179567-2184-4928-87C8-DD936ED6CF02}" srcOrd="0" destOrd="0" presId="urn:microsoft.com/office/officeart/2005/8/layout/vList6"/>
    <dgm:cxn modelId="{E0B5C463-9EF3-4912-8401-D26758740F62}" type="presParOf" srcId="{2BA77D97-8E09-404C-8E74-C45ACDA7936D}" destId="{C927EEDA-0025-41B8-8118-748CA4BD1B0E}"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538E9F-0478-41DF-9CA0-91F0801A8F40}" type="doc">
      <dgm:prSet loTypeId="urn:diagrams.loki3.com/VaryingWidthList" loCatId="officeonline" qsTypeId="urn:microsoft.com/office/officeart/2005/8/quickstyle/simple1" qsCatId="simple" csTypeId="urn:microsoft.com/office/officeart/2005/8/colors/accent1_2" csCatId="accent1" phldr="1"/>
      <dgm:spPr/>
    </dgm:pt>
    <dgm:pt modelId="{7974EEB6-4C04-476A-9494-58FCC67CE896}">
      <dgm:prSet phldrT="[Text]" custT="1"/>
      <dgm:spPr/>
      <dgm:t>
        <a:bodyPr/>
        <a:lstStyle/>
        <a:p>
          <a:r>
            <a:rPr lang="en-GB" sz="2800" b="1" i="0" dirty="0">
              <a:solidFill>
                <a:schemeClr val="bg1"/>
              </a:solidFill>
              <a:effectLst/>
              <a:latin typeface="+mn-lt"/>
            </a:rPr>
            <a:t>14,000 BAME patients may have been undercounted by East Kent NHS Trust</a:t>
          </a:r>
          <a:endParaRPr lang="en-GB" sz="2800" dirty="0">
            <a:solidFill>
              <a:schemeClr val="bg1"/>
            </a:solidFill>
          </a:endParaRPr>
        </a:p>
      </dgm:t>
    </dgm:pt>
    <dgm:pt modelId="{6674F07F-AB51-4FC8-ABF7-D597985B0512}" type="parTrans" cxnId="{3E96346A-2223-4B71-83F7-B5FAACCB05B2}">
      <dgm:prSet/>
      <dgm:spPr/>
      <dgm:t>
        <a:bodyPr/>
        <a:lstStyle/>
        <a:p>
          <a:endParaRPr lang="en-GB"/>
        </a:p>
      </dgm:t>
    </dgm:pt>
    <dgm:pt modelId="{1D7CAFB9-74F5-4D80-8F8E-D74CA958D4CE}" type="sibTrans" cxnId="{3E96346A-2223-4B71-83F7-B5FAACCB05B2}">
      <dgm:prSet/>
      <dgm:spPr/>
      <dgm:t>
        <a:bodyPr/>
        <a:lstStyle/>
        <a:p>
          <a:endParaRPr lang="en-GB"/>
        </a:p>
      </dgm:t>
    </dgm:pt>
    <dgm:pt modelId="{EB2F3C9F-B554-4F3A-AB85-3992492CB9AD}">
      <dgm:prSet phldrT="[Text]" custT="1"/>
      <dgm:spPr/>
      <dgm:t>
        <a:bodyPr/>
        <a:lstStyle/>
        <a:p>
          <a:r>
            <a:rPr lang="en-GB" sz="2800" b="1" i="0" dirty="0">
              <a:solidFill>
                <a:schemeClr val="bg1"/>
              </a:solidFill>
              <a:effectLst/>
              <a:latin typeface="+mn-lt"/>
            </a:rPr>
            <a:t>Estimated 1.5M BAME patients with missing or incorrect ethnicity record in the UK</a:t>
          </a:r>
          <a:endParaRPr lang="en-GB" sz="2800" dirty="0">
            <a:solidFill>
              <a:schemeClr val="bg1"/>
            </a:solidFill>
          </a:endParaRPr>
        </a:p>
      </dgm:t>
    </dgm:pt>
    <dgm:pt modelId="{B5BB6512-98FA-485D-9599-B45F8A98325D}" type="parTrans" cxnId="{45C8B6B5-06F7-4DF6-BA25-534F4A0630B8}">
      <dgm:prSet/>
      <dgm:spPr/>
      <dgm:t>
        <a:bodyPr/>
        <a:lstStyle/>
        <a:p>
          <a:endParaRPr lang="en-GB"/>
        </a:p>
      </dgm:t>
    </dgm:pt>
    <dgm:pt modelId="{09B5072B-1409-4469-BA2E-87A166999B33}" type="sibTrans" cxnId="{45C8B6B5-06F7-4DF6-BA25-534F4A0630B8}">
      <dgm:prSet/>
      <dgm:spPr/>
      <dgm:t>
        <a:bodyPr/>
        <a:lstStyle/>
        <a:p>
          <a:endParaRPr lang="en-GB"/>
        </a:p>
      </dgm:t>
    </dgm:pt>
    <dgm:pt modelId="{89ACBD45-6113-4C2E-BD6E-59F5EB8EC85F}" type="pres">
      <dgm:prSet presAssocID="{47538E9F-0478-41DF-9CA0-91F0801A8F40}" presName="Name0" presStyleCnt="0">
        <dgm:presLayoutVars>
          <dgm:resizeHandles/>
        </dgm:presLayoutVars>
      </dgm:prSet>
      <dgm:spPr/>
    </dgm:pt>
    <dgm:pt modelId="{C29E5133-F928-4C9C-939D-660FF35FB321}" type="pres">
      <dgm:prSet presAssocID="{7974EEB6-4C04-476A-9494-58FCC67CE896}" presName="text" presStyleLbl="node1" presStyleIdx="0" presStyleCnt="2" custScaleX="98209" custLinFactNeighborX="-977" custLinFactNeighborY="44669">
        <dgm:presLayoutVars>
          <dgm:bulletEnabled val="1"/>
        </dgm:presLayoutVars>
      </dgm:prSet>
      <dgm:spPr/>
    </dgm:pt>
    <dgm:pt modelId="{F541C4A7-AA32-47F0-92CA-07F2AB6EAE37}" type="pres">
      <dgm:prSet presAssocID="{1D7CAFB9-74F5-4D80-8F8E-D74CA958D4CE}" presName="space" presStyleCnt="0"/>
      <dgm:spPr/>
    </dgm:pt>
    <dgm:pt modelId="{8A0EF0AC-0FF0-4018-A870-0AFB64CF4EE9}" type="pres">
      <dgm:prSet presAssocID="{EB2F3C9F-B554-4F3A-AB85-3992492CB9AD}" presName="text" presStyleLbl="node1" presStyleIdx="1" presStyleCnt="2" custScaleX="108024">
        <dgm:presLayoutVars>
          <dgm:bulletEnabled val="1"/>
        </dgm:presLayoutVars>
      </dgm:prSet>
      <dgm:spPr/>
    </dgm:pt>
  </dgm:ptLst>
  <dgm:cxnLst>
    <dgm:cxn modelId="{9FA0EF1B-7EA0-49C6-8679-5AA14D61000A}" type="presOf" srcId="{47538E9F-0478-41DF-9CA0-91F0801A8F40}" destId="{89ACBD45-6113-4C2E-BD6E-59F5EB8EC85F}" srcOrd="0" destOrd="0" presId="urn:diagrams.loki3.com/VaryingWidthList"/>
    <dgm:cxn modelId="{2829D15B-EC50-42C7-99FE-F079AA5CFF10}" type="presOf" srcId="{7974EEB6-4C04-476A-9494-58FCC67CE896}" destId="{C29E5133-F928-4C9C-939D-660FF35FB321}" srcOrd="0" destOrd="0" presId="urn:diagrams.loki3.com/VaryingWidthList"/>
    <dgm:cxn modelId="{3E96346A-2223-4B71-83F7-B5FAACCB05B2}" srcId="{47538E9F-0478-41DF-9CA0-91F0801A8F40}" destId="{7974EEB6-4C04-476A-9494-58FCC67CE896}" srcOrd="0" destOrd="0" parTransId="{6674F07F-AB51-4FC8-ABF7-D597985B0512}" sibTransId="{1D7CAFB9-74F5-4D80-8F8E-D74CA958D4CE}"/>
    <dgm:cxn modelId="{45C8B6B5-06F7-4DF6-BA25-534F4A0630B8}" srcId="{47538E9F-0478-41DF-9CA0-91F0801A8F40}" destId="{EB2F3C9F-B554-4F3A-AB85-3992492CB9AD}" srcOrd="1" destOrd="0" parTransId="{B5BB6512-98FA-485D-9599-B45F8A98325D}" sibTransId="{09B5072B-1409-4469-BA2E-87A166999B33}"/>
    <dgm:cxn modelId="{BFC514E8-0A9C-4130-8483-3A6AFBACD9DF}" type="presOf" srcId="{EB2F3C9F-B554-4F3A-AB85-3992492CB9AD}" destId="{8A0EF0AC-0FF0-4018-A870-0AFB64CF4EE9}" srcOrd="0" destOrd="0" presId="urn:diagrams.loki3.com/VaryingWidthList"/>
    <dgm:cxn modelId="{2985576D-7796-4DA5-9047-F12DE6E1BE0C}" type="presParOf" srcId="{89ACBD45-6113-4C2E-BD6E-59F5EB8EC85F}" destId="{C29E5133-F928-4C9C-939D-660FF35FB321}" srcOrd="0" destOrd="0" presId="urn:diagrams.loki3.com/VaryingWidthList"/>
    <dgm:cxn modelId="{98EB0E43-E27A-42A6-9AE5-C38160CA9606}" type="presParOf" srcId="{89ACBD45-6113-4C2E-BD6E-59F5EB8EC85F}" destId="{F541C4A7-AA32-47F0-92CA-07F2AB6EAE37}" srcOrd="1" destOrd="0" presId="urn:diagrams.loki3.com/VaryingWidthList"/>
    <dgm:cxn modelId="{21F34573-F7D4-4BB5-A4CC-903B69D86D66}" type="presParOf" srcId="{89ACBD45-6113-4C2E-BD6E-59F5EB8EC85F}" destId="{8A0EF0AC-0FF0-4018-A870-0AFB64CF4EE9}"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0B6F2-39EA-4202-8150-DB01B8D69F01}">
      <dsp:nvSpPr>
        <dsp:cNvPr id="0" name=""/>
        <dsp:cNvSpPr/>
      </dsp:nvSpPr>
      <dsp:spPr>
        <a:xfrm>
          <a:off x="5114871" y="0"/>
          <a:ext cx="47967" cy="133426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C7E218-8A88-47F5-A93A-2CBF071C4379}">
      <dsp:nvSpPr>
        <dsp:cNvPr id="0" name=""/>
        <dsp:cNvSpPr/>
      </dsp:nvSpPr>
      <dsp:spPr>
        <a:xfrm>
          <a:off x="4404733" y="0"/>
          <a:ext cx="2936488" cy="13342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altLang="en-US" sz="2600" kern="1200" dirty="0">
              <a:solidFill>
                <a:schemeClr val="bg1"/>
              </a:solidFill>
              <a:latin typeface="+mn-lt"/>
            </a:rPr>
            <a:t>1 : Are ethnic groups under-recorded? </a:t>
          </a:r>
          <a:endParaRPr lang="en-GB" sz="2600" kern="1200" dirty="0">
            <a:solidFill>
              <a:schemeClr val="bg1"/>
            </a:solidFill>
          </a:endParaRPr>
        </a:p>
      </dsp:txBody>
      <dsp:txXfrm>
        <a:off x="4469866" y="65133"/>
        <a:ext cx="2806222" cy="1203996"/>
      </dsp:txXfrm>
    </dsp:sp>
    <dsp:sp modelId="{95FA340F-C2D0-4C8C-85B5-5AD7CE81D4A4}">
      <dsp:nvSpPr>
        <dsp:cNvPr id="0" name=""/>
        <dsp:cNvSpPr/>
      </dsp:nvSpPr>
      <dsp:spPr>
        <a:xfrm>
          <a:off x="4629668" y="1467688"/>
          <a:ext cx="1018374" cy="133426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084DC3-3A00-4181-B6F7-606D9FEFBF30}">
      <dsp:nvSpPr>
        <dsp:cNvPr id="0" name=""/>
        <dsp:cNvSpPr/>
      </dsp:nvSpPr>
      <dsp:spPr>
        <a:xfrm>
          <a:off x="4404733" y="1502539"/>
          <a:ext cx="2936488" cy="13342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altLang="en-US" sz="2600" kern="1200" dirty="0">
              <a:solidFill>
                <a:schemeClr val="bg1"/>
              </a:solidFill>
              <a:latin typeface="+mn-lt"/>
            </a:rPr>
            <a:t>2 : Who self- identifies as ‘white other’? </a:t>
          </a:r>
          <a:endParaRPr lang="en-GB" sz="2600" kern="1200" dirty="0">
            <a:solidFill>
              <a:schemeClr val="bg1"/>
            </a:solidFill>
          </a:endParaRPr>
        </a:p>
      </dsp:txBody>
      <dsp:txXfrm>
        <a:off x="4469866" y="1567672"/>
        <a:ext cx="2806222" cy="1203996"/>
      </dsp:txXfrm>
    </dsp:sp>
    <dsp:sp modelId="{C927EEDA-0025-41B8-8118-748CA4BD1B0E}">
      <dsp:nvSpPr>
        <dsp:cNvPr id="0" name=""/>
        <dsp:cNvSpPr/>
      </dsp:nvSpPr>
      <dsp:spPr>
        <a:xfrm>
          <a:off x="4823124" y="2935377"/>
          <a:ext cx="631462" cy="133426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179567-2184-4928-87C8-DD936ED6CF02}">
      <dsp:nvSpPr>
        <dsp:cNvPr id="0" name=""/>
        <dsp:cNvSpPr/>
      </dsp:nvSpPr>
      <dsp:spPr>
        <a:xfrm>
          <a:off x="4404733" y="2935377"/>
          <a:ext cx="2936488" cy="13342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altLang="en-US" sz="2600" kern="1200" dirty="0">
              <a:solidFill>
                <a:schemeClr val="bg1"/>
              </a:solidFill>
              <a:latin typeface="+mn-lt"/>
            </a:rPr>
            <a:t>3 : Which groups are falsely recorded? </a:t>
          </a:r>
          <a:endParaRPr lang="en-GB" sz="2600" kern="1200" dirty="0">
            <a:solidFill>
              <a:schemeClr val="bg1"/>
            </a:solidFill>
          </a:endParaRPr>
        </a:p>
      </dsp:txBody>
      <dsp:txXfrm>
        <a:off x="4469866" y="3000510"/>
        <a:ext cx="2806222" cy="1203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E5133-F928-4C9C-939D-660FF35FB321}">
      <dsp:nvSpPr>
        <dsp:cNvPr id="0" name=""/>
        <dsp:cNvSpPr/>
      </dsp:nvSpPr>
      <dsp:spPr>
        <a:xfrm>
          <a:off x="0" y="45722"/>
          <a:ext cx="3246340" cy="19571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GB" sz="2800" b="1" i="0" kern="1200" dirty="0">
              <a:solidFill>
                <a:schemeClr val="bg1"/>
              </a:solidFill>
              <a:effectLst/>
              <a:latin typeface="+mn-lt"/>
            </a:rPr>
            <a:t>14,000 BAME patients may have been undercounted by East Kent NHS Trust</a:t>
          </a:r>
          <a:endParaRPr lang="en-GB" sz="2800" kern="1200" dirty="0">
            <a:solidFill>
              <a:schemeClr val="bg1"/>
            </a:solidFill>
          </a:endParaRPr>
        </a:p>
      </dsp:txBody>
      <dsp:txXfrm>
        <a:off x="0" y="45722"/>
        <a:ext cx="3246340" cy="1957157"/>
      </dsp:txXfrm>
    </dsp:sp>
    <dsp:sp modelId="{8A0EF0AC-0FF0-4018-A870-0AFB64CF4EE9}">
      <dsp:nvSpPr>
        <dsp:cNvPr id="0" name=""/>
        <dsp:cNvSpPr/>
      </dsp:nvSpPr>
      <dsp:spPr>
        <a:xfrm>
          <a:off x="0" y="2057025"/>
          <a:ext cx="3305543" cy="19571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GB" sz="2800" b="1" i="0" kern="1200" dirty="0">
              <a:solidFill>
                <a:schemeClr val="bg1"/>
              </a:solidFill>
              <a:effectLst/>
              <a:latin typeface="+mn-lt"/>
            </a:rPr>
            <a:t>Estimated 1.5M BAME patients with missing or incorrect ethnicity record in the UK</a:t>
          </a:r>
          <a:endParaRPr lang="en-GB" sz="2800" kern="1200" dirty="0">
            <a:solidFill>
              <a:schemeClr val="bg1"/>
            </a:solidFill>
          </a:endParaRPr>
        </a:p>
      </dsp:txBody>
      <dsp:txXfrm>
        <a:off x="0" y="2057025"/>
        <a:ext cx="3305543" cy="195715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914D9-5A6D-4D50-84BA-11624893431E}" type="datetimeFigureOut">
              <a:rPr lang="en-GB" smtClean="0"/>
              <a:t>09/09/2021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275B5-B868-42D5-B984-EE1ABD102D80}" type="slidenum">
              <a:rPr lang="en-GB" smtClean="0"/>
              <a:t>‹#›</a:t>
            </a:fld>
            <a:endParaRPr lang="en-GB"/>
          </a:p>
        </p:txBody>
      </p:sp>
    </p:spTree>
    <p:extLst>
      <p:ext uri="{BB962C8B-B14F-4D97-AF65-F5344CB8AC3E}">
        <p14:creationId xmlns:p14="http://schemas.microsoft.com/office/powerpoint/2010/main" val="2638807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8275B5-B868-42D5-B984-EE1ABD102D80}" type="slidenum">
              <a:rPr lang="en-GB" smtClean="0"/>
              <a:t>2</a:t>
            </a:fld>
            <a:endParaRPr lang="en-GB"/>
          </a:p>
        </p:txBody>
      </p:sp>
    </p:spTree>
    <p:extLst>
      <p:ext uri="{BB962C8B-B14F-4D97-AF65-F5344CB8AC3E}">
        <p14:creationId xmlns:p14="http://schemas.microsoft.com/office/powerpoint/2010/main" val="4179766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8275B5-B868-42D5-B984-EE1ABD102D80}" type="slidenum">
              <a:rPr lang="en-GB" smtClean="0"/>
              <a:t>4</a:t>
            </a:fld>
            <a:endParaRPr lang="en-GB"/>
          </a:p>
        </p:txBody>
      </p:sp>
    </p:spTree>
    <p:extLst>
      <p:ext uri="{BB962C8B-B14F-4D97-AF65-F5344CB8AC3E}">
        <p14:creationId xmlns:p14="http://schemas.microsoft.com/office/powerpoint/2010/main" val="105745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GB" dirty="0"/>
          </a:p>
        </p:txBody>
      </p:sp>
      <p:sp>
        <p:nvSpPr>
          <p:cNvPr id="4" name="Slide Number Placeholder 3"/>
          <p:cNvSpPr>
            <a:spLocks noGrp="1"/>
          </p:cNvSpPr>
          <p:nvPr>
            <p:ph type="sldNum" sz="quarter" idx="5"/>
          </p:nvPr>
        </p:nvSpPr>
        <p:spPr/>
        <p:txBody>
          <a:bodyPr/>
          <a:lstStyle/>
          <a:p>
            <a:fld id="{618275B5-B868-42D5-B984-EE1ABD102D80}" type="slidenum">
              <a:rPr lang="en-GB" smtClean="0"/>
              <a:t>6</a:t>
            </a:fld>
            <a:endParaRPr lang="en-GB"/>
          </a:p>
        </p:txBody>
      </p:sp>
    </p:spTree>
    <p:extLst>
      <p:ext uri="{BB962C8B-B14F-4D97-AF65-F5344CB8AC3E}">
        <p14:creationId xmlns:p14="http://schemas.microsoft.com/office/powerpoint/2010/main" val="2794832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4.05% of records are white other (38,021)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 There are now about as many people of Polish descent as there are of African Caribbean ancestry in the UK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There are likely to be significant differences between people of German, Polish, Turkish and Bosnian heritage whether in terms of access to health and other services or appropriateness of different forms of communication. Likewise, when it comes to trust of institutions and cultural practices. Yet all might be classified as ‘white other’.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14% of patients with Iranian names and 28% with Turkish names were coded as ‘white other’ and therefore not included within the BAME grouping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GB" dirty="0"/>
          </a:p>
        </p:txBody>
      </p:sp>
      <p:sp>
        <p:nvSpPr>
          <p:cNvPr id="4" name="Slide Number Placeholder 3"/>
          <p:cNvSpPr>
            <a:spLocks noGrp="1"/>
          </p:cNvSpPr>
          <p:nvPr>
            <p:ph type="sldNum" sz="quarter" idx="5"/>
          </p:nvPr>
        </p:nvSpPr>
        <p:spPr/>
        <p:txBody>
          <a:bodyPr/>
          <a:lstStyle/>
          <a:p>
            <a:fld id="{618275B5-B868-42D5-B984-EE1ABD102D80}" type="slidenum">
              <a:rPr lang="en-GB" smtClean="0"/>
              <a:t>7</a:t>
            </a:fld>
            <a:endParaRPr lang="en-GB"/>
          </a:p>
        </p:txBody>
      </p:sp>
    </p:spTree>
    <p:extLst>
      <p:ext uri="{BB962C8B-B14F-4D97-AF65-F5344CB8AC3E}">
        <p14:creationId xmlns:p14="http://schemas.microsoft.com/office/powerpoint/2010/main" val="896876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GB" dirty="0"/>
          </a:p>
        </p:txBody>
      </p:sp>
      <p:sp>
        <p:nvSpPr>
          <p:cNvPr id="4" name="Slide Number Placeholder 3"/>
          <p:cNvSpPr>
            <a:spLocks noGrp="1"/>
          </p:cNvSpPr>
          <p:nvPr>
            <p:ph type="sldNum" sz="quarter" idx="5"/>
          </p:nvPr>
        </p:nvSpPr>
        <p:spPr/>
        <p:txBody>
          <a:bodyPr/>
          <a:lstStyle/>
          <a:p>
            <a:fld id="{618275B5-B868-42D5-B984-EE1ABD102D80}" type="slidenum">
              <a:rPr lang="en-GB" smtClean="0"/>
              <a:t>8</a:t>
            </a:fld>
            <a:endParaRPr lang="en-GB"/>
          </a:p>
        </p:txBody>
      </p:sp>
    </p:spTree>
    <p:extLst>
      <p:ext uri="{BB962C8B-B14F-4D97-AF65-F5344CB8AC3E}">
        <p14:creationId xmlns:p14="http://schemas.microsoft.com/office/powerpoint/2010/main" val="3646710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GB" dirty="0"/>
          </a:p>
        </p:txBody>
      </p:sp>
      <p:sp>
        <p:nvSpPr>
          <p:cNvPr id="4" name="Slide Number Placeholder 3"/>
          <p:cNvSpPr>
            <a:spLocks noGrp="1"/>
          </p:cNvSpPr>
          <p:nvPr>
            <p:ph type="sldNum" sz="quarter" idx="5"/>
          </p:nvPr>
        </p:nvSpPr>
        <p:spPr/>
        <p:txBody>
          <a:bodyPr/>
          <a:lstStyle/>
          <a:p>
            <a:fld id="{618275B5-B868-42D5-B984-EE1ABD102D80}" type="slidenum">
              <a:rPr lang="en-GB" smtClean="0"/>
              <a:t>9</a:t>
            </a:fld>
            <a:endParaRPr lang="en-GB"/>
          </a:p>
        </p:txBody>
      </p:sp>
    </p:spTree>
    <p:extLst>
      <p:ext uri="{BB962C8B-B14F-4D97-AF65-F5344CB8AC3E}">
        <p14:creationId xmlns:p14="http://schemas.microsoft.com/office/powerpoint/2010/main" val="183897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GB" dirty="0"/>
          </a:p>
        </p:txBody>
      </p:sp>
      <p:sp>
        <p:nvSpPr>
          <p:cNvPr id="4" name="Slide Number Placeholder 3"/>
          <p:cNvSpPr>
            <a:spLocks noGrp="1"/>
          </p:cNvSpPr>
          <p:nvPr>
            <p:ph type="sldNum" sz="quarter" idx="5"/>
          </p:nvPr>
        </p:nvSpPr>
        <p:spPr/>
        <p:txBody>
          <a:bodyPr/>
          <a:lstStyle/>
          <a:p>
            <a:fld id="{618275B5-B868-42D5-B984-EE1ABD102D80}" type="slidenum">
              <a:rPr lang="en-GB" smtClean="0"/>
              <a:t>10</a:t>
            </a:fld>
            <a:endParaRPr lang="en-GB"/>
          </a:p>
        </p:txBody>
      </p:sp>
    </p:spTree>
    <p:extLst>
      <p:ext uri="{BB962C8B-B14F-4D97-AF65-F5344CB8AC3E}">
        <p14:creationId xmlns:p14="http://schemas.microsoft.com/office/powerpoint/2010/main" val="1967634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Our hypothesis is that many members of BAME groups currently self-describe as British – either for reasons of identity or due to anxieties regarding citizenship status – and that this inflates the ‘White’, ‘British’ and ‘White British’ ethnicity categories.</a:t>
            </a:r>
          </a:p>
          <a:p>
            <a:pPr marL="171450" indent="-171450">
              <a:buFont typeface="Arial" panose="020B0604020202020204" pitchFamily="34" charset="0"/>
              <a:buChar char="•"/>
            </a:pPr>
            <a:r>
              <a:rPr lang="en-GB" dirty="0"/>
              <a:t>Includes 6,158 East European names and 3,574 Afro-Caribbean or Black African names.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Overall, 28% of those with BAME heritage names – and 43% of all individuals not of British descent – were coded as having ‘British’ ethnicity. This included 23% of those with Bangladeshi names, 30% of those with Polish names, 37% of those with Nigerian names and 41% of those with Somali names.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618275B5-B868-42D5-B984-EE1ABD102D80}" type="slidenum">
              <a:rPr lang="en-GB" smtClean="0"/>
              <a:t>11</a:t>
            </a:fld>
            <a:endParaRPr lang="en-GB"/>
          </a:p>
        </p:txBody>
      </p:sp>
    </p:spTree>
    <p:extLst>
      <p:ext uri="{BB962C8B-B14F-4D97-AF65-F5344CB8AC3E}">
        <p14:creationId xmlns:p14="http://schemas.microsoft.com/office/powerpoint/2010/main" val="412811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9D23-AC73-48C2-BA64-71691FCC51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739AFF-AB5E-4C3D-881C-AE83A61C7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19952B-1CD8-43DA-9E95-FDF2991519D7}"/>
              </a:ext>
            </a:extLst>
          </p:cNvPr>
          <p:cNvSpPr>
            <a:spLocks noGrp="1"/>
          </p:cNvSpPr>
          <p:nvPr>
            <p:ph type="dt" sz="half" idx="10"/>
          </p:nvPr>
        </p:nvSpPr>
        <p:spPr/>
        <p:txBody>
          <a:bodyPr/>
          <a:lstStyle/>
          <a:p>
            <a:fld id="{45998D47-967F-48BA-AA80-81D044D0D87D}" type="datetimeFigureOut">
              <a:rPr lang="en-GB" smtClean="0"/>
              <a:t>09/09/2021</a:t>
            </a:fld>
            <a:endParaRPr lang="en-GB"/>
          </a:p>
        </p:txBody>
      </p:sp>
      <p:sp>
        <p:nvSpPr>
          <p:cNvPr id="5" name="Footer Placeholder 4">
            <a:extLst>
              <a:ext uri="{FF2B5EF4-FFF2-40B4-BE49-F238E27FC236}">
                <a16:creationId xmlns:a16="http://schemas.microsoft.com/office/drawing/2014/main" id="{10F0AD78-631C-467C-8E73-1C276E0CF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932D27-762A-421C-8DB7-71D8E55EB63D}"/>
              </a:ext>
            </a:extLst>
          </p:cNvPr>
          <p:cNvSpPr>
            <a:spLocks noGrp="1"/>
          </p:cNvSpPr>
          <p:nvPr>
            <p:ph type="sldNum" sz="quarter" idx="12"/>
          </p:nvPr>
        </p:nvSpPr>
        <p:spPr/>
        <p:txBody>
          <a:bodyPr/>
          <a:lstStyle/>
          <a:p>
            <a:fld id="{6ED1B66B-22E0-4B2F-A029-EB8DFB735779}" type="slidenum">
              <a:rPr lang="en-GB" smtClean="0"/>
              <a:t>‹#›</a:t>
            </a:fld>
            <a:endParaRPr lang="en-GB"/>
          </a:p>
        </p:txBody>
      </p:sp>
    </p:spTree>
    <p:extLst>
      <p:ext uri="{BB962C8B-B14F-4D97-AF65-F5344CB8AC3E}">
        <p14:creationId xmlns:p14="http://schemas.microsoft.com/office/powerpoint/2010/main" val="987926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D301-A4BC-4054-82C6-1D72794722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55330D-07FA-4EDC-904E-988E8E83FF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239F6F-9028-453B-B75D-880B5027474D}"/>
              </a:ext>
            </a:extLst>
          </p:cNvPr>
          <p:cNvSpPr>
            <a:spLocks noGrp="1"/>
          </p:cNvSpPr>
          <p:nvPr>
            <p:ph type="dt" sz="half" idx="10"/>
          </p:nvPr>
        </p:nvSpPr>
        <p:spPr/>
        <p:txBody>
          <a:bodyPr/>
          <a:lstStyle/>
          <a:p>
            <a:fld id="{45998D47-967F-48BA-AA80-81D044D0D87D}" type="datetimeFigureOut">
              <a:rPr lang="en-GB" smtClean="0"/>
              <a:t>09/09/2021</a:t>
            </a:fld>
            <a:endParaRPr lang="en-GB"/>
          </a:p>
        </p:txBody>
      </p:sp>
      <p:sp>
        <p:nvSpPr>
          <p:cNvPr id="5" name="Footer Placeholder 4">
            <a:extLst>
              <a:ext uri="{FF2B5EF4-FFF2-40B4-BE49-F238E27FC236}">
                <a16:creationId xmlns:a16="http://schemas.microsoft.com/office/drawing/2014/main" id="{0AB58522-B66C-472D-87D5-29F042AE40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04AF64-2F16-4746-A34C-130AF05C288C}"/>
              </a:ext>
            </a:extLst>
          </p:cNvPr>
          <p:cNvSpPr>
            <a:spLocks noGrp="1"/>
          </p:cNvSpPr>
          <p:nvPr>
            <p:ph type="sldNum" sz="quarter" idx="12"/>
          </p:nvPr>
        </p:nvSpPr>
        <p:spPr/>
        <p:txBody>
          <a:bodyPr/>
          <a:lstStyle/>
          <a:p>
            <a:fld id="{6ED1B66B-22E0-4B2F-A029-EB8DFB735779}" type="slidenum">
              <a:rPr lang="en-GB" smtClean="0"/>
              <a:t>‹#›</a:t>
            </a:fld>
            <a:endParaRPr lang="en-GB"/>
          </a:p>
        </p:txBody>
      </p:sp>
    </p:spTree>
    <p:extLst>
      <p:ext uri="{BB962C8B-B14F-4D97-AF65-F5344CB8AC3E}">
        <p14:creationId xmlns:p14="http://schemas.microsoft.com/office/powerpoint/2010/main" val="1898834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C15100-0FAF-4CDE-9CF5-2CFACE4CC6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684DD0-7E14-4D2C-B2E5-5B292400D6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9FC841-84B4-4D87-A3D5-7A850D6B2907}"/>
              </a:ext>
            </a:extLst>
          </p:cNvPr>
          <p:cNvSpPr>
            <a:spLocks noGrp="1"/>
          </p:cNvSpPr>
          <p:nvPr>
            <p:ph type="dt" sz="half" idx="10"/>
          </p:nvPr>
        </p:nvSpPr>
        <p:spPr/>
        <p:txBody>
          <a:bodyPr/>
          <a:lstStyle/>
          <a:p>
            <a:fld id="{45998D47-967F-48BA-AA80-81D044D0D87D}" type="datetimeFigureOut">
              <a:rPr lang="en-GB" smtClean="0"/>
              <a:t>09/09/2021</a:t>
            </a:fld>
            <a:endParaRPr lang="en-GB"/>
          </a:p>
        </p:txBody>
      </p:sp>
      <p:sp>
        <p:nvSpPr>
          <p:cNvPr id="5" name="Footer Placeholder 4">
            <a:extLst>
              <a:ext uri="{FF2B5EF4-FFF2-40B4-BE49-F238E27FC236}">
                <a16:creationId xmlns:a16="http://schemas.microsoft.com/office/drawing/2014/main" id="{2D8B0EF4-9EB0-41DC-B2D1-20D8543511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34A495-D463-4618-90B5-0364E71EB1D9}"/>
              </a:ext>
            </a:extLst>
          </p:cNvPr>
          <p:cNvSpPr>
            <a:spLocks noGrp="1"/>
          </p:cNvSpPr>
          <p:nvPr>
            <p:ph type="sldNum" sz="quarter" idx="12"/>
          </p:nvPr>
        </p:nvSpPr>
        <p:spPr/>
        <p:txBody>
          <a:bodyPr/>
          <a:lstStyle/>
          <a:p>
            <a:fld id="{6ED1B66B-22E0-4B2F-A029-EB8DFB735779}" type="slidenum">
              <a:rPr lang="en-GB" smtClean="0"/>
              <a:t>‹#›</a:t>
            </a:fld>
            <a:endParaRPr lang="en-GB"/>
          </a:p>
        </p:txBody>
      </p:sp>
    </p:spTree>
    <p:extLst>
      <p:ext uri="{BB962C8B-B14F-4D97-AF65-F5344CB8AC3E}">
        <p14:creationId xmlns:p14="http://schemas.microsoft.com/office/powerpoint/2010/main" val="251287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8887-92A7-4B02-BD56-A15589DDA8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138D38-A4DF-4159-9708-CE89063BFE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F2355E-B988-4B30-8C1F-0CA9CD347470}"/>
              </a:ext>
            </a:extLst>
          </p:cNvPr>
          <p:cNvSpPr>
            <a:spLocks noGrp="1"/>
          </p:cNvSpPr>
          <p:nvPr>
            <p:ph type="dt" sz="half" idx="10"/>
          </p:nvPr>
        </p:nvSpPr>
        <p:spPr/>
        <p:txBody>
          <a:bodyPr/>
          <a:lstStyle/>
          <a:p>
            <a:fld id="{45998D47-967F-48BA-AA80-81D044D0D87D}" type="datetimeFigureOut">
              <a:rPr lang="en-GB" smtClean="0"/>
              <a:t>09/09/2021</a:t>
            </a:fld>
            <a:endParaRPr lang="en-GB"/>
          </a:p>
        </p:txBody>
      </p:sp>
      <p:sp>
        <p:nvSpPr>
          <p:cNvPr id="5" name="Footer Placeholder 4">
            <a:extLst>
              <a:ext uri="{FF2B5EF4-FFF2-40B4-BE49-F238E27FC236}">
                <a16:creationId xmlns:a16="http://schemas.microsoft.com/office/drawing/2014/main" id="{F11F1AFF-BE99-49EE-9618-03E5ECD8D2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DEB27C-B8E6-4748-B316-5F35F72A8BDA}"/>
              </a:ext>
            </a:extLst>
          </p:cNvPr>
          <p:cNvSpPr>
            <a:spLocks noGrp="1"/>
          </p:cNvSpPr>
          <p:nvPr>
            <p:ph type="sldNum" sz="quarter" idx="12"/>
          </p:nvPr>
        </p:nvSpPr>
        <p:spPr/>
        <p:txBody>
          <a:bodyPr/>
          <a:lstStyle/>
          <a:p>
            <a:fld id="{6ED1B66B-22E0-4B2F-A029-EB8DFB735779}" type="slidenum">
              <a:rPr lang="en-GB" smtClean="0"/>
              <a:t>‹#›</a:t>
            </a:fld>
            <a:endParaRPr lang="en-GB"/>
          </a:p>
        </p:txBody>
      </p:sp>
    </p:spTree>
    <p:extLst>
      <p:ext uri="{BB962C8B-B14F-4D97-AF65-F5344CB8AC3E}">
        <p14:creationId xmlns:p14="http://schemas.microsoft.com/office/powerpoint/2010/main" val="1290871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42469-3EAC-4B81-AEE7-30AC88220A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246DB4-AB5F-422F-8345-8DAC78AED8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E5A27-C177-4FA1-A9B8-64D13328FD33}"/>
              </a:ext>
            </a:extLst>
          </p:cNvPr>
          <p:cNvSpPr>
            <a:spLocks noGrp="1"/>
          </p:cNvSpPr>
          <p:nvPr>
            <p:ph type="dt" sz="half" idx="10"/>
          </p:nvPr>
        </p:nvSpPr>
        <p:spPr/>
        <p:txBody>
          <a:bodyPr/>
          <a:lstStyle/>
          <a:p>
            <a:fld id="{45998D47-967F-48BA-AA80-81D044D0D87D}" type="datetimeFigureOut">
              <a:rPr lang="en-GB" smtClean="0"/>
              <a:t>09/09/2021</a:t>
            </a:fld>
            <a:endParaRPr lang="en-GB"/>
          </a:p>
        </p:txBody>
      </p:sp>
      <p:sp>
        <p:nvSpPr>
          <p:cNvPr id="5" name="Footer Placeholder 4">
            <a:extLst>
              <a:ext uri="{FF2B5EF4-FFF2-40B4-BE49-F238E27FC236}">
                <a16:creationId xmlns:a16="http://schemas.microsoft.com/office/drawing/2014/main" id="{490D52B6-B4BE-43CC-8EA7-3D8BD6FDA0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C194F7-A334-43F9-ADBE-81F1EC0038FA}"/>
              </a:ext>
            </a:extLst>
          </p:cNvPr>
          <p:cNvSpPr>
            <a:spLocks noGrp="1"/>
          </p:cNvSpPr>
          <p:nvPr>
            <p:ph type="sldNum" sz="quarter" idx="12"/>
          </p:nvPr>
        </p:nvSpPr>
        <p:spPr/>
        <p:txBody>
          <a:bodyPr/>
          <a:lstStyle/>
          <a:p>
            <a:fld id="{6ED1B66B-22E0-4B2F-A029-EB8DFB735779}" type="slidenum">
              <a:rPr lang="en-GB" smtClean="0"/>
              <a:t>‹#›</a:t>
            </a:fld>
            <a:endParaRPr lang="en-GB"/>
          </a:p>
        </p:txBody>
      </p:sp>
    </p:spTree>
    <p:extLst>
      <p:ext uri="{BB962C8B-B14F-4D97-AF65-F5344CB8AC3E}">
        <p14:creationId xmlns:p14="http://schemas.microsoft.com/office/powerpoint/2010/main" val="229135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65AD-C6E7-4981-A6C6-CA45DA38E8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AD2AFB-1F64-44A5-AE01-39A1BAA9B8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D4331A-7858-44B1-85F8-F4DAF7C094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9542C78-0D57-4095-908C-767A161B130A}"/>
              </a:ext>
            </a:extLst>
          </p:cNvPr>
          <p:cNvSpPr>
            <a:spLocks noGrp="1"/>
          </p:cNvSpPr>
          <p:nvPr>
            <p:ph type="dt" sz="half" idx="10"/>
          </p:nvPr>
        </p:nvSpPr>
        <p:spPr/>
        <p:txBody>
          <a:bodyPr/>
          <a:lstStyle/>
          <a:p>
            <a:fld id="{45998D47-967F-48BA-AA80-81D044D0D87D}" type="datetimeFigureOut">
              <a:rPr lang="en-GB" smtClean="0"/>
              <a:t>09/09/2021</a:t>
            </a:fld>
            <a:endParaRPr lang="en-GB"/>
          </a:p>
        </p:txBody>
      </p:sp>
      <p:sp>
        <p:nvSpPr>
          <p:cNvPr id="6" name="Footer Placeholder 5">
            <a:extLst>
              <a:ext uri="{FF2B5EF4-FFF2-40B4-BE49-F238E27FC236}">
                <a16:creationId xmlns:a16="http://schemas.microsoft.com/office/drawing/2014/main" id="{B2C706C9-0200-43CF-9C32-ED2C8F73B1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817E05-4CE3-4651-AB97-79E645F7DF2E}"/>
              </a:ext>
            </a:extLst>
          </p:cNvPr>
          <p:cNvSpPr>
            <a:spLocks noGrp="1"/>
          </p:cNvSpPr>
          <p:nvPr>
            <p:ph type="sldNum" sz="quarter" idx="12"/>
          </p:nvPr>
        </p:nvSpPr>
        <p:spPr/>
        <p:txBody>
          <a:bodyPr/>
          <a:lstStyle/>
          <a:p>
            <a:fld id="{6ED1B66B-22E0-4B2F-A029-EB8DFB735779}" type="slidenum">
              <a:rPr lang="en-GB" smtClean="0"/>
              <a:t>‹#›</a:t>
            </a:fld>
            <a:endParaRPr lang="en-GB"/>
          </a:p>
        </p:txBody>
      </p:sp>
    </p:spTree>
    <p:extLst>
      <p:ext uri="{BB962C8B-B14F-4D97-AF65-F5344CB8AC3E}">
        <p14:creationId xmlns:p14="http://schemas.microsoft.com/office/powerpoint/2010/main" val="10601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E04FF-BE01-45F6-B9C6-99F155C8EA7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B163AC-5D61-46D3-941B-2230539CC2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4EC303-29F8-4B14-AB2B-368DF4B40C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3DCC61-50DA-4027-9C87-2FBA8E8059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5E2B6F-F455-44CE-A4E4-104E4871FF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EBAC02-D455-4796-B5A2-E838E2DE5A5A}"/>
              </a:ext>
            </a:extLst>
          </p:cNvPr>
          <p:cNvSpPr>
            <a:spLocks noGrp="1"/>
          </p:cNvSpPr>
          <p:nvPr>
            <p:ph type="dt" sz="half" idx="10"/>
          </p:nvPr>
        </p:nvSpPr>
        <p:spPr/>
        <p:txBody>
          <a:bodyPr/>
          <a:lstStyle/>
          <a:p>
            <a:fld id="{45998D47-967F-48BA-AA80-81D044D0D87D}" type="datetimeFigureOut">
              <a:rPr lang="en-GB" smtClean="0"/>
              <a:t>09/09/2021</a:t>
            </a:fld>
            <a:endParaRPr lang="en-GB"/>
          </a:p>
        </p:txBody>
      </p:sp>
      <p:sp>
        <p:nvSpPr>
          <p:cNvPr id="8" name="Footer Placeholder 7">
            <a:extLst>
              <a:ext uri="{FF2B5EF4-FFF2-40B4-BE49-F238E27FC236}">
                <a16:creationId xmlns:a16="http://schemas.microsoft.com/office/drawing/2014/main" id="{1D55AEA4-12E2-48E2-9A4B-3F1E1038DC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EB38D6-DAC0-44BD-990D-7A8E9666CC2B}"/>
              </a:ext>
            </a:extLst>
          </p:cNvPr>
          <p:cNvSpPr>
            <a:spLocks noGrp="1"/>
          </p:cNvSpPr>
          <p:nvPr>
            <p:ph type="sldNum" sz="quarter" idx="12"/>
          </p:nvPr>
        </p:nvSpPr>
        <p:spPr/>
        <p:txBody>
          <a:bodyPr/>
          <a:lstStyle/>
          <a:p>
            <a:fld id="{6ED1B66B-22E0-4B2F-A029-EB8DFB735779}" type="slidenum">
              <a:rPr lang="en-GB" smtClean="0"/>
              <a:t>‹#›</a:t>
            </a:fld>
            <a:endParaRPr lang="en-GB"/>
          </a:p>
        </p:txBody>
      </p:sp>
    </p:spTree>
    <p:extLst>
      <p:ext uri="{BB962C8B-B14F-4D97-AF65-F5344CB8AC3E}">
        <p14:creationId xmlns:p14="http://schemas.microsoft.com/office/powerpoint/2010/main" val="600033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8F50-B1CA-4370-9CC0-1FE87D7E47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783099-9BE9-42EF-8EF5-CAC1FFD13743}"/>
              </a:ext>
            </a:extLst>
          </p:cNvPr>
          <p:cNvSpPr>
            <a:spLocks noGrp="1"/>
          </p:cNvSpPr>
          <p:nvPr>
            <p:ph type="dt" sz="half" idx="10"/>
          </p:nvPr>
        </p:nvSpPr>
        <p:spPr/>
        <p:txBody>
          <a:bodyPr/>
          <a:lstStyle/>
          <a:p>
            <a:fld id="{45998D47-967F-48BA-AA80-81D044D0D87D}" type="datetimeFigureOut">
              <a:rPr lang="en-GB" smtClean="0"/>
              <a:t>09/09/2021</a:t>
            </a:fld>
            <a:endParaRPr lang="en-GB"/>
          </a:p>
        </p:txBody>
      </p:sp>
      <p:sp>
        <p:nvSpPr>
          <p:cNvPr id="4" name="Footer Placeholder 3">
            <a:extLst>
              <a:ext uri="{FF2B5EF4-FFF2-40B4-BE49-F238E27FC236}">
                <a16:creationId xmlns:a16="http://schemas.microsoft.com/office/drawing/2014/main" id="{01932B62-6B5F-44A9-B1C7-EDC8A22280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33214C-927E-4961-BF82-D97C058DFF0F}"/>
              </a:ext>
            </a:extLst>
          </p:cNvPr>
          <p:cNvSpPr>
            <a:spLocks noGrp="1"/>
          </p:cNvSpPr>
          <p:nvPr>
            <p:ph type="sldNum" sz="quarter" idx="12"/>
          </p:nvPr>
        </p:nvSpPr>
        <p:spPr/>
        <p:txBody>
          <a:bodyPr/>
          <a:lstStyle/>
          <a:p>
            <a:fld id="{6ED1B66B-22E0-4B2F-A029-EB8DFB735779}" type="slidenum">
              <a:rPr lang="en-GB" smtClean="0"/>
              <a:t>‹#›</a:t>
            </a:fld>
            <a:endParaRPr lang="en-GB"/>
          </a:p>
        </p:txBody>
      </p:sp>
    </p:spTree>
    <p:extLst>
      <p:ext uri="{BB962C8B-B14F-4D97-AF65-F5344CB8AC3E}">
        <p14:creationId xmlns:p14="http://schemas.microsoft.com/office/powerpoint/2010/main" val="2314058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EB4D12-33D5-401E-BA84-C00E685D980B}"/>
              </a:ext>
            </a:extLst>
          </p:cNvPr>
          <p:cNvSpPr>
            <a:spLocks noGrp="1"/>
          </p:cNvSpPr>
          <p:nvPr>
            <p:ph type="dt" sz="half" idx="10"/>
          </p:nvPr>
        </p:nvSpPr>
        <p:spPr/>
        <p:txBody>
          <a:bodyPr/>
          <a:lstStyle/>
          <a:p>
            <a:fld id="{45998D47-967F-48BA-AA80-81D044D0D87D}" type="datetimeFigureOut">
              <a:rPr lang="en-GB" smtClean="0"/>
              <a:t>09/09/2021</a:t>
            </a:fld>
            <a:endParaRPr lang="en-GB"/>
          </a:p>
        </p:txBody>
      </p:sp>
      <p:sp>
        <p:nvSpPr>
          <p:cNvPr id="3" name="Footer Placeholder 2">
            <a:extLst>
              <a:ext uri="{FF2B5EF4-FFF2-40B4-BE49-F238E27FC236}">
                <a16:creationId xmlns:a16="http://schemas.microsoft.com/office/drawing/2014/main" id="{46668833-AAB9-4280-9F10-AAE7755BE1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9060B6-3F0F-4BEE-B9C2-8852A3D5332C}"/>
              </a:ext>
            </a:extLst>
          </p:cNvPr>
          <p:cNvSpPr>
            <a:spLocks noGrp="1"/>
          </p:cNvSpPr>
          <p:nvPr>
            <p:ph type="sldNum" sz="quarter" idx="12"/>
          </p:nvPr>
        </p:nvSpPr>
        <p:spPr/>
        <p:txBody>
          <a:bodyPr/>
          <a:lstStyle/>
          <a:p>
            <a:fld id="{6ED1B66B-22E0-4B2F-A029-EB8DFB735779}" type="slidenum">
              <a:rPr lang="en-GB" smtClean="0"/>
              <a:t>‹#›</a:t>
            </a:fld>
            <a:endParaRPr lang="en-GB"/>
          </a:p>
        </p:txBody>
      </p:sp>
    </p:spTree>
    <p:extLst>
      <p:ext uri="{BB962C8B-B14F-4D97-AF65-F5344CB8AC3E}">
        <p14:creationId xmlns:p14="http://schemas.microsoft.com/office/powerpoint/2010/main" val="9211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7829-455A-4204-A385-51A4545496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143EFB-0E53-4E4E-801F-73248E804C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264CF6-9CC7-4204-970E-7FE82E9CE9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F64751-CB0D-48DD-805F-73DB0296B0E5}"/>
              </a:ext>
            </a:extLst>
          </p:cNvPr>
          <p:cNvSpPr>
            <a:spLocks noGrp="1"/>
          </p:cNvSpPr>
          <p:nvPr>
            <p:ph type="dt" sz="half" idx="10"/>
          </p:nvPr>
        </p:nvSpPr>
        <p:spPr/>
        <p:txBody>
          <a:bodyPr/>
          <a:lstStyle/>
          <a:p>
            <a:fld id="{45998D47-967F-48BA-AA80-81D044D0D87D}" type="datetimeFigureOut">
              <a:rPr lang="en-GB" smtClean="0"/>
              <a:t>09/09/2021</a:t>
            </a:fld>
            <a:endParaRPr lang="en-GB"/>
          </a:p>
        </p:txBody>
      </p:sp>
      <p:sp>
        <p:nvSpPr>
          <p:cNvPr id="6" name="Footer Placeholder 5">
            <a:extLst>
              <a:ext uri="{FF2B5EF4-FFF2-40B4-BE49-F238E27FC236}">
                <a16:creationId xmlns:a16="http://schemas.microsoft.com/office/drawing/2014/main" id="{AA735D7F-4DBD-448C-856E-83523DDDEC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18966B-2DA3-4B36-945E-ECFE2041666C}"/>
              </a:ext>
            </a:extLst>
          </p:cNvPr>
          <p:cNvSpPr>
            <a:spLocks noGrp="1"/>
          </p:cNvSpPr>
          <p:nvPr>
            <p:ph type="sldNum" sz="quarter" idx="12"/>
          </p:nvPr>
        </p:nvSpPr>
        <p:spPr/>
        <p:txBody>
          <a:bodyPr/>
          <a:lstStyle/>
          <a:p>
            <a:fld id="{6ED1B66B-22E0-4B2F-A029-EB8DFB735779}" type="slidenum">
              <a:rPr lang="en-GB" smtClean="0"/>
              <a:t>‹#›</a:t>
            </a:fld>
            <a:endParaRPr lang="en-GB"/>
          </a:p>
        </p:txBody>
      </p:sp>
    </p:spTree>
    <p:extLst>
      <p:ext uri="{BB962C8B-B14F-4D97-AF65-F5344CB8AC3E}">
        <p14:creationId xmlns:p14="http://schemas.microsoft.com/office/powerpoint/2010/main" val="3986820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F3CC-2F74-47C2-817A-02A061B326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56097A-BB18-45FF-966E-3E75FF675B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06B0E2-0E82-4138-9C18-C72FF2054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750AAE-9124-4584-992D-0277B334AE93}"/>
              </a:ext>
            </a:extLst>
          </p:cNvPr>
          <p:cNvSpPr>
            <a:spLocks noGrp="1"/>
          </p:cNvSpPr>
          <p:nvPr>
            <p:ph type="dt" sz="half" idx="10"/>
          </p:nvPr>
        </p:nvSpPr>
        <p:spPr/>
        <p:txBody>
          <a:bodyPr/>
          <a:lstStyle/>
          <a:p>
            <a:fld id="{45998D47-967F-48BA-AA80-81D044D0D87D}" type="datetimeFigureOut">
              <a:rPr lang="en-GB" smtClean="0"/>
              <a:t>09/09/2021</a:t>
            </a:fld>
            <a:endParaRPr lang="en-GB"/>
          </a:p>
        </p:txBody>
      </p:sp>
      <p:sp>
        <p:nvSpPr>
          <p:cNvPr id="6" name="Footer Placeholder 5">
            <a:extLst>
              <a:ext uri="{FF2B5EF4-FFF2-40B4-BE49-F238E27FC236}">
                <a16:creationId xmlns:a16="http://schemas.microsoft.com/office/drawing/2014/main" id="{78673AE9-804D-40B3-A602-894D399B8F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2BF291-E194-4298-8612-A24966EE50E0}"/>
              </a:ext>
            </a:extLst>
          </p:cNvPr>
          <p:cNvSpPr>
            <a:spLocks noGrp="1"/>
          </p:cNvSpPr>
          <p:nvPr>
            <p:ph type="sldNum" sz="quarter" idx="12"/>
          </p:nvPr>
        </p:nvSpPr>
        <p:spPr/>
        <p:txBody>
          <a:bodyPr/>
          <a:lstStyle/>
          <a:p>
            <a:fld id="{6ED1B66B-22E0-4B2F-A029-EB8DFB735779}" type="slidenum">
              <a:rPr lang="en-GB" smtClean="0"/>
              <a:t>‹#›</a:t>
            </a:fld>
            <a:endParaRPr lang="en-GB"/>
          </a:p>
        </p:txBody>
      </p:sp>
    </p:spTree>
    <p:extLst>
      <p:ext uri="{BB962C8B-B14F-4D97-AF65-F5344CB8AC3E}">
        <p14:creationId xmlns:p14="http://schemas.microsoft.com/office/powerpoint/2010/main" val="329081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674EAC-E87D-4B86-9EA3-8C2C4C0B0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6F8189-E085-48EF-8B8D-C0E44BE7C4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0643FC-98F3-4B0E-9D50-B31BF241A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98D47-967F-48BA-AA80-81D044D0D87D}" type="datetimeFigureOut">
              <a:rPr lang="en-GB" smtClean="0"/>
              <a:t>09/09/2021</a:t>
            </a:fld>
            <a:endParaRPr lang="en-GB"/>
          </a:p>
        </p:txBody>
      </p:sp>
      <p:sp>
        <p:nvSpPr>
          <p:cNvPr id="5" name="Footer Placeholder 4">
            <a:extLst>
              <a:ext uri="{FF2B5EF4-FFF2-40B4-BE49-F238E27FC236}">
                <a16:creationId xmlns:a16="http://schemas.microsoft.com/office/drawing/2014/main" id="{F5387D18-DEAF-483A-B4E6-D8E15C457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A7B816-305F-4C56-B0AF-D7166715C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1B66B-22E0-4B2F-A029-EB8DFB735779}" type="slidenum">
              <a:rPr lang="en-GB" smtClean="0"/>
              <a:t>‹#›</a:t>
            </a:fld>
            <a:endParaRPr lang="en-GB"/>
          </a:p>
        </p:txBody>
      </p:sp>
    </p:spTree>
    <p:extLst>
      <p:ext uri="{BB962C8B-B14F-4D97-AF65-F5344CB8AC3E}">
        <p14:creationId xmlns:p14="http://schemas.microsoft.com/office/powerpoint/2010/main" val="1478881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D7679712-DCA0-4973-A783-0F232E301746}"/>
              </a:ext>
            </a:extLst>
          </p:cNvPr>
          <p:cNvSpPr/>
          <p:nvPr/>
        </p:nvSpPr>
        <p:spPr>
          <a:xfrm>
            <a:off x="0" y="0"/>
            <a:ext cx="12192000" cy="1001713"/>
          </a:xfrm>
          <a:prstGeom prst="rect">
            <a:avLst/>
          </a:prstGeom>
          <a:solidFill>
            <a:srgbClr val="FFD966"/>
          </a:solidFill>
          <a:ln>
            <a:noFill/>
          </a:ln>
          <a:effectLst/>
        </p:spPr>
        <p:txBody>
          <a:bodyPr lIns="90000" tIns="45000" rIns="90000" bIns="45000" anchor="ctr"/>
          <a:lstStyle/>
          <a:p>
            <a:pPr algn="ctr" fontAlgn="auto">
              <a:spcBef>
                <a:spcPts val="0"/>
              </a:spcBef>
              <a:spcAft>
                <a:spcPts val="0"/>
              </a:spcAft>
              <a:defRPr/>
            </a:pPr>
            <a:endParaRPr sz="3200" dirty="0">
              <a:solidFill>
                <a:schemeClr val="accent1">
                  <a:lumMod val="50000"/>
                </a:schemeClr>
              </a:solidFill>
              <a:ea typeface="+mn-ea"/>
            </a:endParaRPr>
          </a:p>
        </p:txBody>
      </p:sp>
      <p:pic>
        <p:nvPicPr>
          <p:cNvPr id="219140" name="Picture 1">
            <a:extLst>
              <a:ext uri="{FF2B5EF4-FFF2-40B4-BE49-F238E27FC236}">
                <a16:creationId xmlns:a16="http://schemas.microsoft.com/office/drawing/2014/main" id="{A348C578-FF90-472B-A7EF-8C9CB1BBB3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32938" y="430213"/>
            <a:ext cx="19827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2833E04-EA88-4D9A-89DD-D2371F396CF0}"/>
              </a:ext>
            </a:extLst>
          </p:cNvPr>
          <p:cNvSpPr/>
          <p:nvPr/>
        </p:nvSpPr>
        <p:spPr>
          <a:xfrm>
            <a:off x="10541000" y="2109788"/>
            <a:ext cx="1541462" cy="34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19662613-686E-4634-B6FE-A8BDF0724BB0}"/>
              </a:ext>
            </a:extLst>
          </p:cNvPr>
          <p:cNvSpPr>
            <a:spLocks noGrp="1"/>
          </p:cNvSpPr>
          <p:nvPr>
            <p:ph type="title"/>
          </p:nvPr>
        </p:nvSpPr>
        <p:spPr>
          <a:xfrm>
            <a:off x="936758" y="2467697"/>
            <a:ext cx="10515600" cy="1325563"/>
          </a:xfrm>
        </p:spPr>
        <p:txBody>
          <a:bodyPr>
            <a:noAutofit/>
          </a:bodyPr>
          <a:lstStyle/>
          <a:p>
            <a:pPr algn="ctr"/>
            <a:r>
              <a:rPr lang="en-GB" sz="2800" b="1" i="0" dirty="0">
                <a:solidFill>
                  <a:schemeClr val="accent1">
                    <a:lumMod val="50000"/>
                  </a:schemeClr>
                </a:solidFill>
                <a:effectLst/>
                <a:latin typeface="+mn-lt"/>
              </a:rPr>
              <a:t>NHS ethnicity recording – </a:t>
            </a:r>
            <a:r>
              <a:rPr lang="en-GB" sz="2800" b="1" dirty="0">
                <a:solidFill>
                  <a:schemeClr val="accent1">
                    <a:lumMod val="50000"/>
                  </a:schemeClr>
                </a:solidFill>
                <a:latin typeface="+mn-lt"/>
              </a:rPr>
              <a:t>maybe not as accurate as we think?</a:t>
            </a:r>
            <a:br>
              <a:rPr lang="en-GB" sz="2800" b="1" i="0" dirty="0">
                <a:solidFill>
                  <a:schemeClr val="accent1">
                    <a:lumMod val="50000"/>
                  </a:schemeClr>
                </a:solidFill>
                <a:effectLst/>
                <a:latin typeface="+mn-lt"/>
              </a:rPr>
            </a:br>
            <a:br>
              <a:rPr lang="en-GB" sz="2800" b="1" i="0" dirty="0">
                <a:solidFill>
                  <a:schemeClr val="accent1">
                    <a:lumMod val="50000"/>
                  </a:schemeClr>
                </a:solidFill>
                <a:effectLst/>
                <a:latin typeface="+mn-lt"/>
              </a:rPr>
            </a:br>
            <a:br>
              <a:rPr lang="en-GB" sz="2800" b="1" i="0" dirty="0">
                <a:solidFill>
                  <a:schemeClr val="accent1">
                    <a:lumMod val="50000"/>
                  </a:schemeClr>
                </a:solidFill>
                <a:effectLst/>
                <a:latin typeface="+mn-lt"/>
              </a:rPr>
            </a:br>
            <a:r>
              <a:rPr lang="en-GB" sz="2800" b="1" i="0" dirty="0">
                <a:solidFill>
                  <a:schemeClr val="accent1">
                    <a:lumMod val="50000"/>
                  </a:schemeClr>
                </a:solidFill>
                <a:effectLst/>
                <a:latin typeface="+mn-lt"/>
              </a:rPr>
              <a:t>Professor Richard Webber, Webber Phillips</a:t>
            </a:r>
            <a:endParaRPr lang="en-GB" sz="2800" dirty="0">
              <a:solidFill>
                <a:schemeClr val="accent1">
                  <a:lumMod val="50000"/>
                </a:schemeClr>
              </a:solidFill>
              <a:latin typeface="+mn-lt"/>
            </a:endParaRPr>
          </a:p>
        </p:txBody>
      </p:sp>
    </p:spTree>
    <p:extLst>
      <p:ext uri="{BB962C8B-B14F-4D97-AF65-F5344CB8AC3E}">
        <p14:creationId xmlns:p14="http://schemas.microsoft.com/office/powerpoint/2010/main" val="2273075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D7679712-DCA0-4973-A783-0F232E301746}"/>
              </a:ext>
            </a:extLst>
          </p:cNvPr>
          <p:cNvSpPr/>
          <p:nvPr/>
        </p:nvSpPr>
        <p:spPr>
          <a:xfrm>
            <a:off x="0" y="0"/>
            <a:ext cx="12192000" cy="1001713"/>
          </a:xfrm>
          <a:prstGeom prst="rect">
            <a:avLst/>
          </a:prstGeom>
          <a:solidFill>
            <a:srgbClr val="FFD966"/>
          </a:solidFill>
          <a:ln>
            <a:noFill/>
          </a:ln>
          <a:effectLst/>
        </p:spPr>
        <p:txBody>
          <a:bodyPr lIns="90000" tIns="45000" rIns="90000" bIns="45000" anchor="ctr"/>
          <a:lstStyle/>
          <a:p>
            <a:pPr algn="ctr" fontAlgn="auto">
              <a:spcBef>
                <a:spcPts val="0"/>
              </a:spcBef>
              <a:spcAft>
                <a:spcPts val="0"/>
              </a:spcAft>
              <a:defRPr/>
            </a:pPr>
            <a:endParaRPr sz="3200" dirty="0">
              <a:solidFill>
                <a:schemeClr val="accent1">
                  <a:lumMod val="50000"/>
                </a:schemeClr>
              </a:solidFill>
              <a:ea typeface="+mn-ea"/>
            </a:endParaRPr>
          </a:p>
        </p:txBody>
      </p:sp>
      <p:sp>
        <p:nvSpPr>
          <p:cNvPr id="17410" name="Title 1">
            <a:extLst>
              <a:ext uri="{FF2B5EF4-FFF2-40B4-BE49-F238E27FC236}">
                <a16:creationId xmlns:a16="http://schemas.microsoft.com/office/drawing/2014/main" id="{2CC44D67-070E-4EEF-8898-9779CE6B029D}"/>
              </a:ext>
            </a:extLst>
          </p:cNvPr>
          <p:cNvSpPr>
            <a:spLocks noGrp="1"/>
          </p:cNvSpPr>
          <p:nvPr>
            <p:ph type="title"/>
          </p:nvPr>
        </p:nvSpPr>
        <p:spPr>
          <a:xfrm>
            <a:off x="0" y="0"/>
            <a:ext cx="12192000" cy="1143000"/>
          </a:xfrm>
        </p:spPr>
        <p:txBody>
          <a:bodyPr>
            <a:normAutofit/>
          </a:bodyPr>
          <a:lstStyle/>
          <a:p>
            <a:pPr algn="ctr">
              <a:defRPr/>
            </a:pPr>
            <a:r>
              <a:rPr lang="en-GB" altLang="en-US" sz="2800" dirty="0">
                <a:solidFill>
                  <a:schemeClr val="accent1">
                    <a:lumMod val="50000"/>
                  </a:schemeClr>
                </a:solidFill>
                <a:latin typeface="+mn-lt"/>
              </a:rPr>
              <a:t>4 : False recording </a:t>
            </a:r>
          </a:p>
        </p:txBody>
      </p:sp>
      <p:pic>
        <p:nvPicPr>
          <p:cNvPr id="219140" name="Picture 1">
            <a:extLst>
              <a:ext uri="{FF2B5EF4-FFF2-40B4-BE49-F238E27FC236}">
                <a16:creationId xmlns:a16="http://schemas.microsoft.com/office/drawing/2014/main" id="{A348C578-FF90-472B-A7EF-8C9CB1BBB3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32938" y="430213"/>
            <a:ext cx="19827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BA7782A-68A2-4F48-B295-742FFB857426}"/>
              </a:ext>
            </a:extLst>
          </p:cNvPr>
          <p:cNvPicPr>
            <a:picLocks noChangeAspect="1"/>
          </p:cNvPicPr>
          <p:nvPr/>
        </p:nvPicPr>
        <p:blipFill rotWithShape="1">
          <a:blip r:embed="rId4"/>
          <a:srcRect l="1348" t="35056" r="75731" b="43671"/>
          <a:stretch/>
        </p:blipFill>
        <p:spPr>
          <a:xfrm>
            <a:off x="1717381" y="1547503"/>
            <a:ext cx="7710858" cy="4025524"/>
          </a:xfrm>
          <a:prstGeom prst="rect">
            <a:avLst/>
          </a:prstGeom>
        </p:spPr>
      </p:pic>
    </p:spTree>
    <p:extLst>
      <p:ext uri="{BB962C8B-B14F-4D97-AF65-F5344CB8AC3E}">
        <p14:creationId xmlns:p14="http://schemas.microsoft.com/office/powerpoint/2010/main" val="4045157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D7679712-DCA0-4973-A783-0F232E301746}"/>
              </a:ext>
            </a:extLst>
          </p:cNvPr>
          <p:cNvSpPr/>
          <p:nvPr/>
        </p:nvSpPr>
        <p:spPr>
          <a:xfrm>
            <a:off x="0" y="0"/>
            <a:ext cx="12192000" cy="1001713"/>
          </a:xfrm>
          <a:prstGeom prst="rect">
            <a:avLst/>
          </a:prstGeom>
          <a:solidFill>
            <a:srgbClr val="FFD966"/>
          </a:solidFill>
          <a:ln>
            <a:noFill/>
          </a:ln>
          <a:effectLst/>
        </p:spPr>
        <p:txBody>
          <a:bodyPr lIns="90000" tIns="45000" rIns="90000" bIns="45000" anchor="ctr"/>
          <a:lstStyle/>
          <a:p>
            <a:pPr algn="ctr" fontAlgn="auto">
              <a:spcBef>
                <a:spcPts val="0"/>
              </a:spcBef>
              <a:spcAft>
                <a:spcPts val="0"/>
              </a:spcAft>
              <a:defRPr/>
            </a:pPr>
            <a:endParaRPr sz="3200" dirty="0">
              <a:solidFill>
                <a:schemeClr val="accent1">
                  <a:lumMod val="50000"/>
                </a:schemeClr>
              </a:solidFill>
              <a:ea typeface="+mn-ea"/>
            </a:endParaRPr>
          </a:p>
        </p:txBody>
      </p:sp>
      <p:sp>
        <p:nvSpPr>
          <p:cNvPr id="17410" name="Title 1">
            <a:extLst>
              <a:ext uri="{FF2B5EF4-FFF2-40B4-BE49-F238E27FC236}">
                <a16:creationId xmlns:a16="http://schemas.microsoft.com/office/drawing/2014/main" id="{2CC44D67-070E-4EEF-8898-9779CE6B029D}"/>
              </a:ext>
            </a:extLst>
          </p:cNvPr>
          <p:cNvSpPr>
            <a:spLocks noGrp="1"/>
          </p:cNvSpPr>
          <p:nvPr>
            <p:ph type="title"/>
          </p:nvPr>
        </p:nvSpPr>
        <p:spPr>
          <a:xfrm>
            <a:off x="0" y="0"/>
            <a:ext cx="12192000" cy="1143000"/>
          </a:xfrm>
        </p:spPr>
        <p:txBody>
          <a:bodyPr>
            <a:normAutofit/>
          </a:bodyPr>
          <a:lstStyle/>
          <a:p>
            <a:pPr>
              <a:defRPr/>
            </a:pPr>
            <a:r>
              <a:rPr lang="en-GB" altLang="en-US" sz="3200" dirty="0">
                <a:solidFill>
                  <a:schemeClr val="accent1">
                    <a:lumMod val="50000"/>
                  </a:schemeClr>
                </a:solidFill>
                <a:latin typeface="+mn-lt"/>
              </a:rPr>
              <a:t>          </a:t>
            </a:r>
            <a:r>
              <a:rPr lang="en-GB" altLang="en-US" sz="2800" dirty="0">
                <a:solidFill>
                  <a:schemeClr val="accent1">
                    <a:lumMod val="50000"/>
                  </a:schemeClr>
                </a:solidFill>
                <a:latin typeface="+mn-lt"/>
              </a:rPr>
              <a:t>How many ‘British’ people are actually BAME? </a:t>
            </a:r>
          </a:p>
        </p:txBody>
      </p:sp>
      <p:pic>
        <p:nvPicPr>
          <p:cNvPr id="219140" name="Picture 1">
            <a:extLst>
              <a:ext uri="{FF2B5EF4-FFF2-40B4-BE49-F238E27FC236}">
                <a16:creationId xmlns:a16="http://schemas.microsoft.com/office/drawing/2014/main" id="{A348C578-FF90-472B-A7EF-8C9CB1BBB3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32938" y="430213"/>
            <a:ext cx="19827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2833E04-EA88-4D9A-89DD-D2371F396CF0}"/>
              </a:ext>
            </a:extLst>
          </p:cNvPr>
          <p:cNvSpPr/>
          <p:nvPr/>
        </p:nvSpPr>
        <p:spPr>
          <a:xfrm>
            <a:off x="10541000" y="2109788"/>
            <a:ext cx="1541462" cy="34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AF85733-A34C-4C19-891F-841588BD7372}"/>
              </a:ext>
            </a:extLst>
          </p:cNvPr>
          <p:cNvPicPr>
            <a:picLocks noChangeAspect="1"/>
          </p:cNvPicPr>
          <p:nvPr/>
        </p:nvPicPr>
        <p:blipFill rotWithShape="1">
          <a:blip r:embed="rId4"/>
          <a:srcRect l="15492" t="16297" r="15846" b="34610"/>
          <a:stretch/>
        </p:blipFill>
        <p:spPr>
          <a:xfrm>
            <a:off x="546762" y="1117601"/>
            <a:ext cx="10968963" cy="5228445"/>
          </a:xfrm>
          <a:prstGeom prst="rect">
            <a:avLst/>
          </a:prstGeom>
        </p:spPr>
      </p:pic>
    </p:spTree>
    <p:extLst>
      <p:ext uri="{BB962C8B-B14F-4D97-AF65-F5344CB8AC3E}">
        <p14:creationId xmlns:p14="http://schemas.microsoft.com/office/powerpoint/2010/main" val="2765504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D7679712-DCA0-4973-A783-0F232E301746}"/>
              </a:ext>
            </a:extLst>
          </p:cNvPr>
          <p:cNvSpPr/>
          <p:nvPr/>
        </p:nvSpPr>
        <p:spPr>
          <a:xfrm>
            <a:off x="0" y="0"/>
            <a:ext cx="12192000" cy="1001713"/>
          </a:xfrm>
          <a:prstGeom prst="rect">
            <a:avLst/>
          </a:prstGeom>
          <a:solidFill>
            <a:srgbClr val="FFD966"/>
          </a:solidFill>
          <a:ln>
            <a:noFill/>
          </a:ln>
          <a:effectLst/>
        </p:spPr>
        <p:txBody>
          <a:bodyPr lIns="90000" tIns="45000" rIns="90000" bIns="45000" anchor="ctr"/>
          <a:lstStyle/>
          <a:p>
            <a:pPr algn="ctr" fontAlgn="auto">
              <a:spcBef>
                <a:spcPts val="0"/>
              </a:spcBef>
              <a:spcAft>
                <a:spcPts val="0"/>
              </a:spcAft>
              <a:defRPr/>
            </a:pPr>
            <a:endParaRPr sz="3200" dirty="0">
              <a:solidFill>
                <a:schemeClr val="accent1">
                  <a:lumMod val="50000"/>
                </a:schemeClr>
              </a:solidFill>
              <a:ea typeface="+mn-ea"/>
            </a:endParaRPr>
          </a:p>
        </p:txBody>
      </p:sp>
      <p:sp>
        <p:nvSpPr>
          <p:cNvPr id="17410" name="Title 1">
            <a:extLst>
              <a:ext uri="{FF2B5EF4-FFF2-40B4-BE49-F238E27FC236}">
                <a16:creationId xmlns:a16="http://schemas.microsoft.com/office/drawing/2014/main" id="{2CC44D67-070E-4EEF-8898-9779CE6B029D}"/>
              </a:ext>
            </a:extLst>
          </p:cNvPr>
          <p:cNvSpPr>
            <a:spLocks noGrp="1"/>
          </p:cNvSpPr>
          <p:nvPr>
            <p:ph type="title"/>
          </p:nvPr>
        </p:nvSpPr>
        <p:spPr>
          <a:xfrm>
            <a:off x="0" y="0"/>
            <a:ext cx="12192000" cy="1143000"/>
          </a:xfrm>
        </p:spPr>
        <p:txBody>
          <a:bodyPr>
            <a:normAutofit/>
          </a:bodyPr>
          <a:lstStyle/>
          <a:p>
            <a:pPr algn="ctr">
              <a:defRPr/>
            </a:pPr>
            <a:r>
              <a:rPr lang="en-GB" altLang="en-US" sz="2800" dirty="0">
                <a:solidFill>
                  <a:schemeClr val="accent1">
                    <a:lumMod val="50000"/>
                  </a:schemeClr>
                </a:solidFill>
                <a:latin typeface="+mn-lt"/>
              </a:rPr>
              <a:t>Projections</a:t>
            </a:r>
          </a:p>
        </p:txBody>
      </p:sp>
      <p:pic>
        <p:nvPicPr>
          <p:cNvPr id="219140" name="Picture 1">
            <a:extLst>
              <a:ext uri="{FF2B5EF4-FFF2-40B4-BE49-F238E27FC236}">
                <a16:creationId xmlns:a16="http://schemas.microsoft.com/office/drawing/2014/main" id="{A348C578-FF90-472B-A7EF-8C9CB1BBB3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32938" y="430213"/>
            <a:ext cx="19827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2833E04-EA88-4D9A-89DD-D2371F396CF0}"/>
              </a:ext>
            </a:extLst>
          </p:cNvPr>
          <p:cNvSpPr/>
          <p:nvPr/>
        </p:nvSpPr>
        <p:spPr>
          <a:xfrm>
            <a:off x="10541000" y="2109788"/>
            <a:ext cx="1541462" cy="34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Diagram 7">
            <a:extLst>
              <a:ext uri="{FF2B5EF4-FFF2-40B4-BE49-F238E27FC236}">
                <a16:creationId xmlns:a16="http://schemas.microsoft.com/office/drawing/2014/main" id="{B423CBC9-A8E3-4032-828B-0C3028FB244E}"/>
              </a:ext>
            </a:extLst>
          </p:cNvPr>
          <p:cNvGraphicFramePr/>
          <p:nvPr>
            <p:extLst>
              <p:ext uri="{D42A27DB-BD31-4B8C-83A1-F6EECF244321}">
                <p14:modId xmlns:p14="http://schemas.microsoft.com/office/powerpoint/2010/main" val="2413958521"/>
              </p:ext>
            </p:extLst>
          </p:nvPr>
        </p:nvGraphicFramePr>
        <p:xfrm>
          <a:off x="4443228" y="1420903"/>
          <a:ext cx="3305543" cy="4016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5248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D7679712-DCA0-4973-A783-0F232E301746}"/>
              </a:ext>
            </a:extLst>
          </p:cNvPr>
          <p:cNvSpPr/>
          <p:nvPr/>
        </p:nvSpPr>
        <p:spPr>
          <a:xfrm>
            <a:off x="0" y="0"/>
            <a:ext cx="12192000" cy="1001713"/>
          </a:xfrm>
          <a:prstGeom prst="rect">
            <a:avLst/>
          </a:prstGeom>
          <a:solidFill>
            <a:srgbClr val="FFD966"/>
          </a:solidFill>
          <a:ln>
            <a:noFill/>
          </a:ln>
          <a:effectLst/>
        </p:spPr>
        <p:txBody>
          <a:bodyPr lIns="90000" tIns="45000" rIns="90000" bIns="45000" anchor="ctr"/>
          <a:lstStyle/>
          <a:p>
            <a:pPr algn="ctr" fontAlgn="auto">
              <a:spcBef>
                <a:spcPts val="0"/>
              </a:spcBef>
              <a:spcAft>
                <a:spcPts val="0"/>
              </a:spcAft>
              <a:defRPr/>
            </a:pPr>
            <a:endParaRPr sz="3200" dirty="0">
              <a:solidFill>
                <a:schemeClr val="accent1">
                  <a:lumMod val="50000"/>
                </a:schemeClr>
              </a:solidFill>
              <a:ea typeface="+mn-ea"/>
            </a:endParaRPr>
          </a:p>
        </p:txBody>
      </p:sp>
      <p:sp>
        <p:nvSpPr>
          <p:cNvPr id="17410" name="Title 1">
            <a:extLst>
              <a:ext uri="{FF2B5EF4-FFF2-40B4-BE49-F238E27FC236}">
                <a16:creationId xmlns:a16="http://schemas.microsoft.com/office/drawing/2014/main" id="{2CC44D67-070E-4EEF-8898-9779CE6B029D}"/>
              </a:ext>
            </a:extLst>
          </p:cNvPr>
          <p:cNvSpPr>
            <a:spLocks noGrp="1"/>
          </p:cNvSpPr>
          <p:nvPr>
            <p:ph type="title"/>
          </p:nvPr>
        </p:nvSpPr>
        <p:spPr>
          <a:xfrm>
            <a:off x="838200" y="288975"/>
            <a:ext cx="10515600" cy="539650"/>
          </a:xfrm>
        </p:spPr>
        <p:txBody>
          <a:bodyPr>
            <a:normAutofit/>
          </a:bodyPr>
          <a:lstStyle/>
          <a:p>
            <a:pPr algn="ctr">
              <a:defRPr/>
            </a:pPr>
            <a:r>
              <a:rPr lang="en-GB" altLang="en-US" sz="2800" dirty="0">
                <a:solidFill>
                  <a:schemeClr val="accent1">
                    <a:lumMod val="50000"/>
                  </a:schemeClr>
                </a:solidFill>
                <a:latin typeface="+mn-lt"/>
              </a:rPr>
              <a:t>Questions for you</a:t>
            </a:r>
          </a:p>
        </p:txBody>
      </p:sp>
      <p:sp>
        <p:nvSpPr>
          <p:cNvPr id="3" name="Content Placeholder 2">
            <a:extLst>
              <a:ext uri="{FF2B5EF4-FFF2-40B4-BE49-F238E27FC236}">
                <a16:creationId xmlns:a16="http://schemas.microsoft.com/office/drawing/2014/main" id="{031F8A67-2A6D-4624-9E75-ABF2802AC5BC}"/>
              </a:ext>
            </a:extLst>
          </p:cNvPr>
          <p:cNvSpPr>
            <a:spLocks noGrp="1"/>
          </p:cNvSpPr>
          <p:nvPr>
            <p:ph idx="1"/>
          </p:nvPr>
        </p:nvSpPr>
        <p:spPr>
          <a:xfrm>
            <a:off x="426359" y="1825625"/>
            <a:ext cx="10998828" cy="3760788"/>
          </a:xfrm>
        </p:spPr>
        <p:txBody>
          <a:bodyPr>
            <a:normAutofit fontScale="85000" lnSpcReduction="20000"/>
          </a:bodyPr>
          <a:lstStyle/>
          <a:p>
            <a:pPr marL="0" indent="0">
              <a:buNone/>
            </a:pPr>
            <a:r>
              <a:rPr lang="en-GB" dirty="0"/>
              <a:t>1 : How critically do you evaluate the reliability of ethnicity statistics based on self-reporting?</a:t>
            </a:r>
          </a:p>
          <a:p>
            <a:pPr marL="0" indent="0">
              <a:buNone/>
            </a:pPr>
            <a:endParaRPr lang="en-GB" dirty="0"/>
          </a:p>
          <a:p>
            <a:pPr marL="0" indent="0">
              <a:buNone/>
            </a:pPr>
            <a:r>
              <a:rPr lang="en-GB" dirty="0"/>
              <a:t>2 : Are your colleagues able to distinguish between self-reported ethnicity data</a:t>
            </a:r>
          </a:p>
          <a:p>
            <a:pPr lvl="1"/>
            <a:r>
              <a:rPr lang="en-GB" dirty="0"/>
              <a:t>as the basis for personal communications and treatment</a:t>
            </a:r>
          </a:p>
          <a:p>
            <a:pPr lvl="1"/>
            <a:r>
              <a:rPr lang="en-GB" dirty="0"/>
              <a:t>as the basis for statistical analysis?</a:t>
            </a:r>
          </a:p>
          <a:p>
            <a:pPr lvl="1"/>
            <a:endParaRPr lang="en-GB" dirty="0"/>
          </a:p>
          <a:p>
            <a:pPr marL="0" indent="0">
              <a:buNone/>
            </a:pPr>
            <a:r>
              <a:rPr lang="en-GB" dirty="0"/>
              <a:t>3 : How accurately can you work out which groups over index on hospital visits?</a:t>
            </a:r>
          </a:p>
          <a:p>
            <a:pPr marL="0" indent="0">
              <a:buNone/>
            </a:pPr>
            <a:endParaRPr lang="en-GB" dirty="0"/>
          </a:p>
          <a:p>
            <a:pPr marL="0" indent="0">
              <a:buNone/>
            </a:pPr>
            <a:r>
              <a:rPr lang="en-GB" dirty="0"/>
              <a:t>4. Which conditions and health behaviours do you think the name origins of the patient would predict?</a:t>
            </a:r>
          </a:p>
          <a:p>
            <a:pPr marL="0" indent="0">
              <a:buNone/>
            </a:pPr>
            <a:endParaRPr lang="en-GB" dirty="0"/>
          </a:p>
        </p:txBody>
      </p:sp>
      <p:pic>
        <p:nvPicPr>
          <p:cNvPr id="219140" name="Picture 1">
            <a:extLst>
              <a:ext uri="{FF2B5EF4-FFF2-40B4-BE49-F238E27FC236}">
                <a16:creationId xmlns:a16="http://schemas.microsoft.com/office/drawing/2014/main" id="{A348C578-FF90-472B-A7EF-8C9CB1BBB3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32938" y="430213"/>
            <a:ext cx="19827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58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D7679712-DCA0-4973-A783-0F232E301746}"/>
              </a:ext>
            </a:extLst>
          </p:cNvPr>
          <p:cNvSpPr/>
          <p:nvPr/>
        </p:nvSpPr>
        <p:spPr>
          <a:xfrm>
            <a:off x="0" y="0"/>
            <a:ext cx="12192000" cy="1001713"/>
          </a:xfrm>
          <a:prstGeom prst="rect">
            <a:avLst/>
          </a:prstGeom>
          <a:solidFill>
            <a:srgbClr val="FFD966"/>
          </a:solidFill>
          <a:ln>
            <a:noFill/>
          </a:ln>
          <a:effectLst/>
        </p:spPr>
        <p:txBody>
          <a:bodyPr lIns="90000" tIns="45000" rIns="90000" bIns="45000" anchor="ctr"/>
          <a:lstStyle/>
          <a:p>
            <a:pPr algn="ctr" fontAlgn="auto">
              <a:spcBef>
                <a:spcPts val="0"/>
              </a:spcBef>
              <a:spcAft>
                <a:spcPts val="0"/>
              </a:spcAft>
              <a:defRPr/>
            </a:pPr>
            <a:endParaRPr sz="3200" dirty="0">
              <a:solidFill>
                <a:schemeClr val="accent1">
                  <a:lumMod val="50000"/>
                </a:schemeClr>
              </a:solidFill>
              <a:ea typeface="+mn-ea"/>
            </a:endParaRPr>
          </a:p>
        </p:txBody>
      </p:sp>
      <p:sp>
        <p:nvSpPr>
          <p:cNvPr id="17410" name="Title 1">
            <a:extLst>
              <a:ext uri="{FF2B5EF4-FFF2-40B4-BE49-F238E27FC236}">
                <a16:creationId xmlns:a16="http://schemas.microsoft.com/office/drawing/2014/main" id="{2CC44D67-070E-4EEF-8898-9779CE6B029D}"/>
              </a:ext>
            </a:extLst>
          </p:cNvPr>
          <p:cNvSpPr>
            <a:spLocks noGrp="1"/>
          </p:cNvSpPr>
          <p:nvPr>
            <p:ph type="title"/>
          </p:nvPr>
        </p:nvSpPr>
        <p:spPr>
          <a:xfrm>
            <a:off x="0" y="0"/>
            <a:ext cx="12192000" cy="1143000"/>
          </a:xfrm>
        </p:spPr>
        <p:txBody>
          <a:bodyPr>
            <a:normAutofit/>
          </a:bodyPr>
          <a:lstStyle/>
          <a:p>
            <a:pPr algn="ctr">
              <a:defRPr/>
            </a:pPr>
            <a:r>
              <a:rPr lang="en-GB" altLang="en-US" sz="2800" dirty="0">
                <a:solidFill>
                  <a:schemeClr val="accent1">
                    <a:lumMod val="50000"/>
                  </a:schemeClr>
                </a:solidFill>
                <a:latin typeface="+mn-lt"/>
              </a:rPr>
              <a:t>Concerns of East Kent Hospital Trust</a:t>
            </a:r>
          </a:p>
        </p:txBody>
      </p:sp>
      <p:pic>
        <p:nvPicPr>
          <p:cNvPr id="219140" name="Picture 1">
            <a:extLst>
              <a:ext uri="{FF2B5EF4-FFF2-40B4-BE49-F238E27FC236}">
                <a16:creationId xmlns:a16="http://schemas.microsoft.com/office/drawing/2014/main" id="{A348C578-FF90-472B-A7EF-8C9CB1BBB3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32938" y="430213"/>
            <a:ext cx="19827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2833E04-EA88-4D9A-89DD-D2371F396CF0}"/>
              </a:ext>
            </a:extLst>
          </p:cNvPr>
          <p:cNvSpPr/>
          <p:nvPr/>
        </p:nvSpPr>
        <p:spPr>
          <a:xfrm>
            <a:off x="10541000" y="2109788"/>
            <a:ext cx="1541462" cy="34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Diagram 6">
            <a:extLst>
              <a:ext uri="{FF2B5EF4-FFF2-40B4-BE49-F238E27FC236}">
                <a16:creationId xmlns:a16="http://schemas.microsoft.com/office/drawing/2014/main" id="{7DEE2D0A-A6BC-48E1-9333-59E691551D25}"/>
              </a:ext>
            </a:extLst>
          </p:cNvPr>
          <p:cNvGraphicFramePr/>
          <p:nvPr>
            <p:extLst>
              <p:ext uri="{D42A27DB-BD31-4B8C-83A1-F6EECF244321}">
                <p14:modId xmlns:p14="http://schemas.microsoft.com/office/powerpoint/2010/main" val="2353400337"/>
              </p:ext>
            </p:extLst>
          </p:nvPr>
        </p:nvGraphicFramePr>
        <p:xfrm>
          <a:off x="2425389" y="1713280"/>
          <a:ext cx="7341222" cy="4269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 8">
            <a:extLst>
              <a:ext uri="{FF2B5EF4-FFF2-40B4-BE49-F238E27FC236}">
                <a16:creationId xmlns:a16="http://schemas.microsoft.com/office/drawing/2014/main" id="{A489AE81-AD13-4416-BA34-D2A2D888DF1E}"/>
              </a:ext>
            </a:extLst>
          </p:cNvPr>
          <p:cNvGrpSpPr/>
          <p:nvPr/>
        </p:nvGrpSpPr>
        <p:grpSpPr>
          <a:xfrm>
            <a:off x="1542103" y="3180969"/>
            <a:ext cx="2936488" cy="1334262"/>
            <a:chOff x="4404733" y="2935377"/>
            <a:chExt cx="2936488" cy="1334262"/>
          </a:xfrm>
        </p:grpSpPr>
        <p:sp>
          <p:nvSpPr>
            <p:cNvPr id="10" name="Rectangle: Rounded Corners 9">
              <a:extLst>
                <a:ext uri="{FF2B5EF4-FFF2-40B4-BE49-F238E27FC236}">
                  <a16:creationId xmlns:a16="http://schemas.microsoft.com/office/drawing/2014/main" id="{373CC9AB-6270-44FF-9168-BED91A8A182E}"/>
                </a:ext>
              </a:extLst>
            </p:cNvPr>
            <p:cNvSpPr/>
            <p:nvPr/>
          </p:nvSpPr>
          <p:spPr>
            <a:xfrm>
              <a:off x="4404733" y="2935377"/>
              <a:ext cx="2936488" cy="133426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C9F2353B-F4AD-4977-9F95-59FF5793541B}"/>
                </a:ext>
              </a:extLst>
            </p:cNvPr>
            <p:cNvSpPr txBox="1"/>
            <p:nvPr/>
          </p:nvSpPr>
          <p:spPr>
            <a:xfrm>
              <a:off x="4469866" y="3000510"/>
              <a:ext cx="2806222" cy="1203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altLang="en-US" sz="2600" dirty="0">
                  <a:solidFill>
                    <a:schemeClr val="bg1"/>
                  </a:solidFill>
                </a:rPr>
                <a:t>Concerns regarding  recording of ethnicity</a:t>
              </a:r>
              <a:r>
                <a:rPr lang="en-GB" altLang="en-US" sz="2600" kern="1200" dirty="0">
                  <a:solidFill>
                    <a:schemeClr val="bg1"/>
                  </a:solidFill>
                  <a:latin typeface="+mn-lt"/>
                </a:rPr>
                <a:t> </a:t>
              </a:r>
              <a:endParaRPr lang="en-GB" sz="2600" kern="1200" dirty="0">
                <a:solidFill>
                  <a:schemeClr val="bg1"/>
                </a:solidFill>
              </a:endParaRPr>
            </a:p>
          </p:txBody>
        </p:sp>
      </p:grpSp>
      <p:cxnSp>
        <p:nvCxnSpPr>
          <p:cNvPr id="5" name="Straight Arrow Connector 4">
            <a:extLst>
              <a:ext uri="{FF2B5EF4-FFF2-40B4-BE49-F238E27FC236}">
                <a16:creationId xmlns:a16="http://schemas.microsoft.com/office/drawing/2014/main" id="{5C426ACD-F249-4725-B584-E51D1E1A8BCC}"/>
              </a:ext>
            </a:extLst>
          </p:cNvPr>
          <p:cNvCxnSpPr>
            <a:cxnSpLocks/>
          </p:cNvCxnSpPr>
          <p:nvPr/>
        </p:nvCxnSpPr>
        <p:spPr>
          <a:xfrm flipV="1">
            <a:off x="4496319" y="2383055"/>
            <a:ext cx="2303175" cy="104594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547FADF6-B786-4B0B-B2A3-631C014E5023}"/>
              </a:ext>
            </a:extLst>
          </p:cNvPr>
          <p:cNvCxnSpPr>
            <a:cxnSpLocks/>
          </p:cNvCxnSpPr>
          <p:nvPr/>
        </p:nvCxnSpPr>
        <p:spPr>
          <a:xfrm>
            <a:off x="4496319" y="3858946"/>
            <a:ext cx="2356868"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6F63D51A-5F67-44BA-809A-E20B5035EA97}"/>
              </a:ext>
            </a:extLst>
          </p:cNvPr>
          <p:cNvCxnSpPr>
            <a:cxnSpLocks/>
          </p:cNvCxnSpPr>
          <p:nvPr/>
        </p:nvCxnSpPr>
        <p:spPr>
          <a:xfrm>
            <a:off x="4448913" y="4342599"/>
            <a:ext cx="2404274" cy="97054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62406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D7679712-DCA0-4973-A783-0F232E301746}"/>
              </a:ext>
            </a:extLst>
          </p:cNvPr>
          <p:cNvSpPr/>
          <p:nvPr/>
        </p:nvSpPr>
        <p:spPr>
          <a:xfrm>
            <a:off x="0" y="0"/>
            <a:ext cx="12192000" cy="1001713"/>
          </a:xfrm>
          <a:prstGeom prst="rect">
            <a:avLst/>
          </a:prstGeom>
          <a:solidFill>
            <a:srgbClr val="FFD966"/>
          </a:solidFill>
          <a:ln>
            <a:noFill/>
          </a:ln>
          <a:effectLst/>
        </p:spPr>
        <p:txBody>
          <a:bodyPr lIns="90000" tIns="45000" rIns="90000" bIns="45000" anchor="ctr"/>
          <a:lstStyle/>
          <a:p>
            <a:pPr algn="ctr" fontAlgn="auto">
              <a:spcBef>
                <a:spcPts val="0"/>
              </a:spcBef>
              <a:spcAft>
                <a:spcPts val="0"/>
              </a:spcAft>
              <a:defRPr/>
            </a:pPr>
            <a:endParaRPr sz="3200" dirty="0">
              <a:solidFill>
                <a:schemeClr val="accent1">
                  <a:lumMod val="50000"/>
                </a:schemeClr>
              </a:solidFill>
              <a:ea typeface="+mn-ea"/>
            </a:endParaRPr>
          </a:p>
        </p:txBody>
      </p:sp>
      <p:sp>
        <p:nvSpPr>
          <p:cNvPr id="17410" name="Title 1">
            <a:extLst>
              <a:ext uri="{FF2B5EF4-FFF2-40B4-BE49-F238E27FC236}">
                <a16:creationId xmlns:a16="http://schemas.microsoft.com/office/drawing/2014/main" id="{2CC44D67-070E-4EEF-8898-9779CE6B029D}"/>
              </a:ext>
            </a:extLst>
          </p:cNvPr>
          <p:cNvSpPr>
            <a:spLocks noGrp="1"/>
          </p:cNvSpPr>
          <p:nvPr>
            <p:ph type="title"/>
          </p:nvPr>
        </p:nvSpPr>
        <p:spPr>
          <a:xfrm>
            <a:off x="838200" y="-161926"/>
            <a:ext cx="10515600" cy="1325563"/>
          </a:xfrm>
        </p:spPr>
        <p:txBody>
          <a:bodyPr>
            <a:normAutofit/>
          </a:bodyPr>
          <a:lstStyle/>
          <a:p>
            <a:pPr algn="ctr">
              <a:defRPr/>
            </a:pPr>
            <a:r>
              <a:rPr lang="en-GB" altLang="en-US" sz="2800" dirty="0">
                <a:solidFill>
                  <a:schemeClr val="accent1">
                    <a:lumMod val="50000"/>
                  </a:schemeClr>
                </a:solidFill>
                <a:latin typeface="+mn-lt"/>
              </a:rPr>
              <a:t>East Kent Hospital Trust : data resource</a:t>
            </a:r>
          </a:p>
        </p:txBody>
      </p:sp>
      <p:sp>
        <p:nvSpPr>
          <p:cNvPr id="3" name="Content Placeholder 2">
            <a:extLst>
              <a:ext uri="{FF2B5EF4-FFF2-40B4-BE49-F238E27FC236}">
                <a16:creationId xmlns:a16="http://schemas.microsoft.com/office/drawing/2014/main" id="{1E8B5D0A-3933-4E3E-AA2A-A06EB8451135}"/>
              </a:ext>
            </a:extLst>
          </p:cNvPr>
          <p:cNvSpPr>
            <a:spLocks noGrp="1"/>
          </p:cNvSpPr>
          <p:nvPr>
            <p:ph idx="1"/>
          </p:nvPr>
        </p:nvSpPr>
        <p:spPr>
          <a:xfrm>
            <a:off x="1327084" y="1971428"/>
            <a:ext cx="4640580" cy="3902234"/>
          </a:xfrm>
        </p:spPr>
        <p:txBody>
          <a:bodyPr>
            <a:normAutofit fontScale="92500" lnSpcReduction="10000"/>
          </a:bodyPr>
          <a:lstStyle/>
          <a:p>
            <a:r>
              <a:rPr lang="en-GB" dirty="0"/>
              <a:t>1,000,000 patients across 18 months to 2020</a:t>
            </a:r>
          </a:p>
          <a:p>
            <a:r>
              <a:rPr lang="en-GB" dirty="0"/>
              <a:t>Self-identified ethnicity</a:t>
            </a:r>
          </a:p>
          <a:p>
            <a:r>
              <a:rPr lang="en-GB" dirty="0"/>
              <a:t>Inferred ethnicity based on personal and family name</a:t>
            </a:r>
          </a:p>
          <a:p>
            <a:r>
              <a:rPr lang="en-GB" dirty="0"/>
              <a:t>+</a:t>
            </a:r>
          </a:p>
          <a:p>
            <a:r>
              <a:rPr lang="en-GB" dirty="0"/>
              <a:t>+</a:t>
            </a:r>
          </a:p>
          <a:p>
            <a:r>
              <a:rPr lang="en-GB" dirty="0"/>
              <a:t>+</a:t>
            </a:r>
          </a:p>
          <a:p>
            <a:r>
              <a:rPr lang="en-GB" dirty="0"/>
              <a:t>+</a:t>
            </a:r>
          </a:p>
        </p:txBody>
      </p:sp>
      <p:pic>
        <p:nvPicPr>
          <p:cNvPr id="219140" name="Picture 1">
            <a:extLst>
              <a:ext uri="{FF2B5EF4-FFF2-40B4-BE49-F238E27FC236}">
                <a16:creationId xmlns:a16="http://schemas.microsoft.com/office/drawing/2014/main" id="{A348C578-FF90-472B-A7EF-8C9CB1BBB3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32938" y="430213"/>
            <a:ext cx="19827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2833E04-EA88-4D9A-89DD-D2371F396CF0}"/>
              </a:ext>
            </a:extLst>
          </p:cNvPr>
          <p:cNvSpPr/>
          <p:nvPr/>
        </p:nvSpPr>
        <p:spPr>
          <a:xfrm>
            <a:off x="10541000" y="2109788"/>
            <a:ext cx="1541462" cy="34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68905A8F-E529-4E65-B3AB-9957C8B0255B}"/>
              </a:ext>
            </a:extLst>
          </p:cNvPr>
          <p:cNvPicPr>
            <a:picLocks noChangeAspect="1"/>
          </p:cNvPicPr>
          <p:nvPr/>
        </p:nvPicPr>
        <p:blipFill rotWithShape="1">
          <a:blip r:embed="rId3"/>
          <a:srcRect l="54790" t="26246" r="25000" b="9333"/>
          <a:stretch/>
        </p:blipFill>
        <p:spPr>
          <a:xfrm>
            <a:off x="7593715" y="1117601"/>
            <a:ext cx="3128827" cy="5609888"/>
          </a:xfrm>
          <a:prstGeom prst="rect">
            <a:avLst/>
          </a:prstGeom>
        </p:spPr>
      </p:pic>
    </p:spTree>
    <p:extLst>
      <p:ext uri="{BB962C8B-B14F-4D97-AF65-F5344CB8AC3E}">
        <p14:creationId xmlns:p14="http://schemas.microsoft.com/office/powerpoint/2010/main" val="993646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D7679712-DCA0-4973-A783-0F232E301746}"/>
              </a:ext>
            </a:extLst>
          </p:cNvPr>
          <p:cNvSpPr/>
          <p:nvPr/>
        </p:nvSpPr>
        <p:spPr>
          <a:xfrm>
            <a:off x="0" y="0"/>
            <a:ext cx="12192000" cy="1001713"/>
          </a:xfrm>
          <a:prstGeom prst="rect">
            <a:avLst/>
          </a:prstGeom>
          <a:solidFill>
            <a:srgbClr val="FFD966"/>
          </a:solidFill>
          <a:ln>
            <a:noFill/>
          </a:ln>
          <a:effectLst/>
        </p:spPr>
        <p:txBody>
          <a:bodyPr lIns="90000" tIns="45000" rIns="90000" bIns="45000" anchor="ctr"/>
          <a:lstStyle/>
          <a:p>
            <a:pPr algn="ctr" fontAlgn="auto">
              <a:spcBef>
                <a:spcPts val="0"/>
              </a:spcBef>
              <a:spcAft>
                <a:spcPts val="0"/>
              </a:spcAft>
              <a:defRPr/>
            </a:pPr>
            <a:endParaRPr sz="3200" dirty="0">
              <a:solidFill>
                <a:schemeClr val="accent1">
                  <a:lumMod val="50000"/>
                </a:schemeClr>
              </a:solidFill>
              <a:ea typeface="+mn-ea"/>
            </a:endParaRPr>
          </a:p>
        </p:txBody>
      </p:sp>
      <p:sp>
        <p:nvSpPr>
          <p:cNvPr id="17410" name="Title 1">
            <a:extLst>
              <a:ext uri="{FF2B5EF4-FFF2-40B4-BE49-F238E27FC236}">
                <a16:creationId xmlns:a16="http://schemas.microsoft.com/office/drawing/2014/main" id="{2CC44D67-070E-4EEF-8898-9779CE6B029D}"/>
              </a:ext>
            </a:extLst>
          </p:cNvPr>
          <p:cNvSpPr>
            <a:spLocks noGrp="1"/>
          </p:cNvSpPr>
          <p:nvPr>
            <p:ph type="title"/>
          </p:nvPr>
        </p:nvSpPr>
        <p:spPr>
          <a:xfrm>
            <a:off x="0" y="0"/>
            <a:ext cx="12192000" cy="1143000"/>
          </a:xfrm>
        </p:spPr>
        <p:txBody>
          <a:bodyPr>
            <a:normAutofit/>
          </a:bodyPr>
          <a:lstStyle/>
          <a:p>
            <a:pPr algn="ctr">
              <a:defRPr/>
            </a:pPr>
            <a:r>
              <a:rPr lang="en-GB" altLang="en-US" sz="2800" dirty="0">
                <a:solidFill>
                  <a:schemeClr val="accent1">
                    <a:lumMod val="50000"/>
                  </a:schemeClr>
                </a:solidFill>
                <a:latin typeface="+mn-lt"/>
              </a:rPr>
              <a:t>East Kent Hospital Trust</a:t>
            </a:r>
          </a:p>
        </p:txBody>
      </p:sp>
      <p:pic>
        <p:nvPicPr>
          <p:cNvPr id="219140" name="Picture 1">
            <a:extLst>
              <a:ext uri="{FF2B5EF4-FFF2-40B4-BE49-F238E27FC236}">
                <a16:creationId xmlns:a16="http://schemas.microsoft.com/office/drawing/2014/main" id="{A348C578-FF90-472B-A7EF-8C9CB1BBB3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32938" y="430213"/>
            <a:ext cx="19827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2833E04-EA88-4D9A-89DD-D2371F396CF0}"/>
              </a:ext>
            </a:extLst>
          </p:cNvPr>
          <p:cNvSpPr/>
          <p:nvPr/>
        </p:nvSpPr>
        <p:spPr>
          <a:xfrm>
            <a:off x="10541000" y="2109788"/>
            <a:ext cx="1541462" cy="34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7038CE4B-9BD1-4AB8-92FC-F0EBE50DB342}"/>
              </a:ext>
            </a:extLst>
          </p:cNvPr>
          <p:cNvPicPr>
            <a:picLocks noChangeAspect="1"/>
          </p:cNvPicPr>
          <p:nvPr/>
        </p:nvPicPr>
        <p:blipFill rotWithShape="1">
          <a:blip r:embed="rId4"/>
          <a:srcRect l="1331" t="40150" r="79479" b="34682"/>
          <a:stretch/>
        </p:blipFill>
        <p:spPr>
          <a:xfrm>
            <a:off x="4689090" y="1410048"/>
            <a:ext cx="6554805" cy="4835893"/>
          </a:xfrm>
          <a:prstGeom prst="rect">
            <a:avLst/>
          </a:prstGeom>
        </p:spPr>
      </p:pic>
      <p:grpSp>
        <p:nvGrpSpPr>
          <p:cNvPr id="14" name="Group 13">
            <a:extLst>
              <a:ext uri="{FF2B5EF4-FFF2-40B4-BE49-F238E27FC236}">
                <a16:creationId xmlns:a16="http://schemas.microsoft.com/office/drawing/2014/main" id="{8BCE5570-55F8-4B9E-A960-4EC6E74153E3}"/>
              </a:ext>
            </a:extLst>
          </p:cNvPr>
          <p:cNvGrpSpPr/>
          <p:nvPr/>
        </p:nvGrpSpPr>
        <p:grpSpPr>
          <a:xfrm>
            <a:off x="1121360" y="3016718"/>
            <a:ext cx="2936488" cy="1334262"/>
            <a:chOff x="4404733" y="2935377"/>
            <a:chExt cx="2936488" cy="1334262"/>
          </a:xfrm>
        </p:grpSpPr>
        <p:sp>
          <p:nvSpPr>
            <p:cNvPr id="15" name="Rectangle: Rounded Corners 14">
              <a:extLst>
                <a:ext uri="{FF2B5EF4-FFF2-40B4-BE49-F238E27FC236}">
                  <a16:creationId xmlns:a16="http://schemas.microsoft.com/office/drawing/2014/main" id="{065575F4-D5DD-45CC-BF3A-DC2410D99041}"/>
                </a:ext>
              </a:extLst>
            </p:cNvPr>
            <p:cNvSpPr/>
            <p:nvPr/>
          </p:nvSpPr>
          <p:spPr>
            <a:xfrm>
              <a:off x="4404733" y="2935377"/>
              <a:ext cx="2936488" cy="133426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0FCAFBC2-3B7A-4F65-9C3A-5EEAE5305A8A}"/>
                </a:ext>
              </a:extLst>
            </p:cNvPr>
            <p:cNvSpPr txBox="1"/>
            <p:nvPr/>
          </p:nvSpPr>
          <p:spPr>
            <a:xfrm>
              <a:off x="4469866" y="3000510"/>
              <a:ext cx="2806222" cy="1203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altLang="en-US" sz="2600" dirty="0">
                  <a:solidFill>
                    <a:schemeClr val="bg1"/>
                  </a:solidFill>
                </a:rPr>
                <a:t>Concern 4 : who visits hospital?</a:t>
              </a:r>
              <a:r>
                <a:rPr lang="en-GB" altLang="en-US" sz="2600" kern="1200" dirty="0">
                  <a:solidFill>
                    <a:schemeClr val="bg1"/>
                  </a:solidFill>
                  <a:latin typeface="+mn-lt"/>
                </a:rPr>
                <a:t> </a:t>
              </a:r>
              <a:endParaRPr lang="en-GB" sz="2600" kern="1200" dirty="0">
                <a:solidFill>
                  <a:schemeClr val="bg1"/>
                </a:solidFill>
              </a:endParaRPr>
            </a:p>
          </p:txBody>
        </p:sp>
      </p:grpSp>
    </p:spTree>
    <p:extLst>
      <p:ext uri="{BB962C8B-B14F-4D97-AF65-F5344CB8AC3E}">
        <p14:creationId xmlns:p14="http://schemas.microsoft.com/office/powerpoint/2010/main" val="4114464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D7679712-DCA0-4973-A783-0F232E301746}"/>
              </a:ext>
            </a:extLst>
          </p:cNvPr>
          <p:cNvSpPr/>
          <p:nvPr/>
        </p:nvSpPr>
        <p:spPr>
          <a:xfrm>
            <a:off x="0" y="0"/>
            <a:ext cx="12192000" cy="1001713"/>
          </a:xfrm>
          <a:prstGeom prst="rect">
            <a:avLst/>
          </a:prstGeom>
          <a:solidFill>
            <a:srgbClr val="FFD966"/>
          </a:solidFill>
          <a:ln>
            <a:noFill/>
          </a:ln>
          <a:effectLst/>
        </p:spPr>
        <p:txBody>
          <a:bodyPr lIns="90000" tIns="45000" rIns="90000" bIns="45000" anchor="ctr"/>
          <a:lstStyle/>
          <a:p>
            <a:pPr algn="ctr" fontAlgn="auto">
              <a:spcBef>
                <a:spcPts val="0"/>
              </a:spcBef>
              <a:spcAft>
                <a:spcPts val="0"/>
              </a:spcAft>
              <a:defRPr/>
            </a:pPr>
            <a:endParaRPr sz="3200" dirty="0">
              <a:solidFill>
                <a:schemeClr val="accent1">
                  <a:lumMod val="50000"/>
                </a:schemeClr>
              </a:solidFill>
              <a:ea typeface="+mn-ea"/>
            </a:endParaRPr>
          </a:p>
        </p:txBody>
      </p:sp>
      <p:sp>
        <p:nvSpPr>
          <p:cNvPr id="17410" name="Title 1">
            <a:extLst>
              <a:ext uri="{FF2B5EF4-FFF2-40B4-BE49-F238E27FC236}">
                <a16:creationId xmlns:a16="http://schemas.microsoft.com/office/drawing/2014/main" id="{2CC44D67-070E-4EEF-8898-9779CE6B029D}"/>
              </a:ext>
            </a:extLst>
          </p:cNvPr>
          <p:cNvSpPr>
            <a:spLocks noGrp="1"/>
          </p:cNvSpPr>
          <p:nvPr>
            <p:ph type="title"/>
          </p:nvPr>
        </p:nvSpPr>
        <p:spPr>
          <a:xfrm>
            <a:off x="838200" y="-161926"/>
            <a:ext cx="10515600" cy="1325563"/>
          </a:xfrm>
        </p:spPr>
        <p:txBody>
          <a:bodyPr>
            <a:normAutofit/>
          </a:bodyPr>
          <a:lstStyle/>
          <a:p>
            <a:pPr algn="ctr">
              <a:defRPr/>
            </a:pPr>
            <a:r>
              <a:rPr lang="en-GB" altLang="en-US" sz="2800" dirty="0">
                <a:solidFill>
                  <a:schemeClr val="accent1">
                    <a:lumMod val="50000"/>
                  </a:schemeClr>
                </a:solidFill>
                <a:latin typeface="+mn-lt"/>
              </a:rPr>
              <a:t>East Kent Hospital Trust : data resource</a:t>
            </a:r>
          </a:p>
        </p:txBody>
      </p:sp>
      <p:pic>
        <p:nvPicPr>
          <p:cNvPr id="219140" name="Picture 1">
            <a:extLst>
              <a:ext uri="{FF2B5EF4-FFF2-40B4-BE49-F238E27FC236}">
                <a16:creationId xmlns:a16="http://schemas.microsoft.com/office/drawing/2014/main" id="{A348C578-FF90-472B-A7EF-8C9CB1BBB3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32938" y="430213"/>
            <a:ext cx="19827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2833E04-EA88-4D9A-89DD-D2371F396CF0}"/>
              </a:ext>
            </a:extLst>
          </p:cNvPr>
          <p:cNvSpPr/>
          <p:nvPr/>
        </p:nvSpPr>
        <p:spPr>
          <a:xfrm>
            <a:off x="10541000" y="2109788"/>
            <a:ext cx="1541462" cy="34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68905A8F-E529-4E65-B3AB-9957C8B0255B}"/>
              </a:ext>
            </a:extLst>
          </p:cNvPr>
          <p:cNvPicPr>
            <a:picLocks noChangeAspect="1"/>
          </p:cNvPicPr>
          <p:nvPr/>
        </p:nvPicPr>
        <p:blipFill rotWithShape="1">
          <a:blip r:embed="rId3"/>
          <a:srcRect l="54790" t="26246" r="25000" b="9333"/>
          <a:stretch/>
        </p:blipFill>
        <p:spPr>
          <a:xfrm>
            <a:off x="861378" y="1163637"/>
            <a:ext cx="3128827" cy="5609888"/>
          </a:xfrm>
          <a:prstGeom prst="rect">
            <a:avLst/>
          </a:prstGeom>
        </p:spPr>
      </p:pic>
      <p:pic>
        <p:nvPicPr>
          <p:cNvPr id="10" name="Picture 9">
            <a:extLst>
              <a:ext uri="{FF2B5EF4-FFF2-40B4-BE49-F238E27FC236}">
                <a16:creationId xmlns:a16="http://schemas.microsoft.com/office/drawing/2014/main" id="{77ACEAEF-E316-4191-8378-ADFCA03F7BED}"/>
              </a:ext>
            </a:extLst>
          </p:cNvPr>
          <p:cNvPicPr>
            <a:picLocks noChangeAspect="1"/>
          </p:cNvPicPr>
          <p:nvPr/>
        </p:nvPicPr>
        <p:blipFill rotWithShape="1">
          <a:blip r:embed="rId4"/>
          <a:srcRect l="28737" t="52912" r="43692" b="32632"/>
          <a:stretch/>
        </p:blipFill>
        <p:spPr>
          <a:xfrm>
            <a:off x="4214875" y="1117601"/>
            <a:ext cx="5907025" cy="1742172"/>
          </a:xfrm>
          <a:prstGeom prst="rect">
            <a:avLst/>
          </a:prstGeom>
        </p:spPr>
      </p:pic>
    </p:spTree>
    <p:extLst>
      <p:ext uri="{BB962C8B-B14F-4D97-AF65-F5344CB8AC3E}">
        <p14:creationId xmlns:p14="http://schemas.microsoft.com/office/powerpoint/2010/main" val="2001740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D7679712-DCA0-4973-A783-0F232E301746}"/>
              </a:ext>
            </a:extLst>
          </p:cNvPr>
          <p:cNvSpPr/>
          <p:nvPr/>
        </p:nvSpPr>
        <p:spPr>
          <a:xfrm>
            <a:off x="0" y="0"/>
            <a:ext cx="12192000" cy="1001713"/>
          </a:xfrm>
          <a:prstGeom prst="rect">
            <a:avLst/>
          </a:prstGeom>
          <a:solidFill>
            <a:srgbClr val="FFD966"/>
          </a:solidFill>
          <a:ln>
            <a:noFill/>
          </a:ln>
          <a:effectLst/>
        </p:spPr>
        <p:txBody>
          <a:bodyPr lIns="90000" tIns="45000" rIns="90000" bIns="45000" anchor="ctr"/>
          <a:lstStyle/>
          <a:p>
            <a:pPr algn="ctr" fontAlgn="auto">
              <a:spcBef>
                <a:spcPts val="0"/>
              </a:spcBef>
              <a:spcAft>
                <a:spcPts val="0"/>
              </a:spcAft>
              <a:defRPr/>
            </a:pPr>
            <a:endParaRPr sz="3200" dirty="0">
              <a:solidFill>
                <a:schemeClr val="accent1">
                  <a:lumMod val="50000"/>
                </a:schemeClr>
              </a:solidFill>
              <a:ea typeface="+mn-ea"/>
            </a:endParaRPr>
          </a:p>
        </p:txBody>
      </p:sp>
      <p:sp>
        <p:nvSpPr>
          <p:cNvPr id="17410" name="Title 1">
            <a:extLst>
              <a:ext uri="{FF2B5EF4-FFF2-40B4-BE49-F238E27FC236}">
                <a16:creationId xmlns:a16="http://schemas.microsoft.com/office/drawing/2014/main" id="{2CC44D67-070E-4EEF-8898-9779CE6B029D}"/>
              </a:ext>
            </a:extLst>
          </p:cNvPr>
          <p:cNvSpPr>
            <a:spLocks noGrp="1"/>
          </p:cNvSpPr>
          <p:nvPr>
            <p:ph type="title"/>
          </p:nvPr>
        </p:nvSpPr>
        <p:spPr>
          <a:xfrm>
            <a:off x="0" y="0"/>
            <a:ext cx="12192000" cy="1143000"/>
          </a:xfrm>
        </p:spPr>
        <p:txBody>
          <a:bodyPr>
            <a:normAutofit/>
          </a:bodyPr>
          <a:lstStyle/>
          <a:p>
            <a:pPr algn="ctr">
              <a:defRPr/>
            </a:pPr>
            <a:r>
              <a:rPr lang="en-GB" altLang="en-US" sz="2800" dirty="0">
                <a:solidFill>
                  <a:schemeClr val="accent1">
                    <a:lumMod val="50000"/>
                  </a:schemeClr>
                </a:solidFill>
                <a:latin typeface="+mn-lt"/>
              </a:rPr>
              <a:t>1 : Under-recording </a:t>
            </a:r>
          </a:p>
        </p:txBody>
      </p:sp>
      <p:pic>
        <p:nvPicPr>
          <p:cNvPr id="219140" name="Picture 1">
            <a:extLst>
              <a:ext uri="{FF2B5EF4-FFF2-40B4-BE49-F238E27FC236}">
                <a16:creationId xmlns:a16="http://schemas.microsoft.com/office/drawing/2014/main" id="{A348C578-FF90-472B-A7EF-8C9CB1BBB3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32938" y="430213"/>
            <a:ext cx="19827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4">
            <a:extLst>
              <a:ext uri="{FF2B5EF4-FFF2-40B4-BE49-F238E27FC236}">
                <a16:creationId xmlns:a16="http://schemas.microsoft.com/office/drawing/2014/main" id="{F9FAFCF4-ACCC-4839-8801-DE27DD79E112}"/>
              </a:ext>
            </a:extLst>
          </p:cNvPr>
          <p:cNvPicPr>
            <a:picLocks noGrp="1" noChangeAspect="1"/>
          </p:cNvPicPr>
          <p:nvPr>
            <p:ph idx="1"/>
          </p:nvPr>
        </p:nvPicPr>
        <p:blipFill rotWithShape="1">
          <a:blip r:embed="rId4"/>
          <a:srcRect l="13830" t="40921" r="51107" b="22717"/>
          <a:stretch/>
        </p:blipFill>
        <p:spPr>
          <a:xfrm>
            <a:off x="2087924" y="1709402"/>
            <a:ext cx="6974688" cy="4068567"/>
          </a:xfrm>
        </p:spPr>
      </p:pic>
    </p:spTree>
    <p:extLst>
      <p:ext uri="{BB962C8B-B14F-4D97-AF65-F5344CB8AC3E}">
        <p14:creationId xmlns:p14="http://schemas.microsoft.com/office/powerpoint/2010/main" val="2819712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D7679712-DCA0-4973-A783-0F232E301746}"/>
              </a:ext>
            </a:extLst>
          </p:cNvPr>
          <p:cNvSpPr/>
          <p:nvPr/>
        </p:nvSpPr>
        <p:spPr>
          <a:xfrm>
            <a:off x="0" y="0"/>
            <a:ext cx="12192000" cy="1001713"/>
          </a:xfrm>
          <a:prstGeom prst="rect">
            <a:avLst/>
          </a:prstGeom>
          <a:solidFill>
            <a:srgbClr val="FFD966"/>
          </a:solidFill>
          <a:ln>
            <a:noFill/>
          </a:ln>
          <a:effectLst/>
        </p:spPr>
        <p:txBody>
          <a:bodyPr lIns="90000" tIns="45000" rIns="90000" bIns="45000" anchor="ctr"/>
          <a:lstStyle/>
          <a:p>
            <a:pPr algn="ctr" fontAlgn="auto">
              <a:spcBef>
                <a:spcPts val="0"/>
              </a:spcBef>
              <a:spcAft>
                <a:spcPts val="0"/>
              </a:spcAft>
              <a:defRPr/>
            </a:pPr>
            <a:endParaRPr sz="3200" dirty="0">
              <a:solidFill>
                <a:schemeClr val="accent1">
                  <a:lumMod val="50000"/>
                </a:schemeClr>
              </a:solidFill>
              <a:ea typeface="+mn-ea"/>
            </a:endParaRPr>
          </a:p>
        </p:txBody>
      </p:sp>
      <p:sp>
        <p:nvSpPr>
          <p:cNvPr id="17410" name="Title 1">
            <a:extLst>
              <a:ext uri="{FF2B5EF4-FFF2-40B4-BE49-F238E27FC236}">
                <a16:creationId xmlns:a16="http://schemas.microsoft.com/office/drawing/2014/main" id="{2CC44D67-070E-4EEF-8898-9779CE6B029D}"/>
              </a:ext>
            </a:extLst>
          </p:cNvPr>
          <p:cNvSpPr>
            <a:spLocks noGrp="1"/>
          </p:cNvSpPr>
          <p:nvPr>
            <p:ph type="title"/>
          </p:nvPr>
        </p:nvSpPr>
        <p:spPr>
          <a:xfrm>
            <a:off x="0" y="0"/>
            <a:ext cx="12192000" cy="1143000"/>
          </a:xfrm>
        </p:spPr>
        <p:txBody>
          <a:bodyPr>
            <a:normAutofit/>
          </a:bodyPr>
          <a:lstStyle/>
          <a:p>
            <a:pPr>
              <a:defRPr/>
            </a:pPr>
            <a:r>
              <a:rPr lang="en-GB" altLang="en-US" sz="3200" dirty="0">
                <a:solidFill>
                  <a:schemeClr val="accent1">
                    <a:lumMod val="50000"/>
                  </a:schemeClr>
                </a:solidFill>
                <a:latin typeface="+mn-lt"/>
              </a:rPr>
              <a:t>                     2 : </a:t>
            </a:r>
            <a:r>
              <a:rPr lang="en-GB" altLang="en-US" sz="2800" dirty="0">
                <a:solidFill>
                  <a:schemeClr val="accent1">
                    <a:lumMod val="50000"/>
                  </a:schemeClr>
                </a:solidFill>
                <a:latin typeface="+mn-lt"/>
              </a:rPr>
              <a:t>Patients self identifying as ‘white other’ </a:t>
            </a:r>
          </a:p>
        </p:txBody>
      </p:sp>
      <p:pic>
        <p:nvPicPr>
          <p:cNvPr id="219140" name="Picture 1">
            <a:extLst>
              <a:ext uri="{FF2B5EF4-FFF2-40B4-BE49-F238E27FC236}">
                <a16:creationId xmlns:a16="http://schemas.microsoft.com/office/drawing/2014/main" id="{A348C578-FF90-472B-A7EF-8C9CB1BBB3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32938" y="430213"/>
            <a:ext cx="19827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2833E04-EA88-4D9A-89DD-D2371F396CF0}"/>
              </a:ext>
            </a:extLst>
          </p:cNvPr>
          <p:cNvSpPr/>
          <p:nvPr/>
        </p:nvSpPr>
        <p:spPr>
          <a:xfrm>
            <a:off x="10541000" y="2109788"/>
            <a:ext cx="1541462" cy="34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D241701-1214-4B4A-B1A1-A731F91FEEDC}"/>
              </a:ext>
            </a:extLst>
          </p:cNvPr>
          <p:cNvPicPr>
            <a:picLocks noChangeAspect="1"/>
          </p:cNvPicPr>
          <p:nvPr/>
        </p:nvPicPr>
        <p:blipFill rotWithShape="1">
          <a:blip r:embed="rId4"/>
          <a:srcRect l="16183" t="22940" r="16589" b="21198"/>
          <a:stretch/>
        </p:blipFill>
        <p:spPr>
          <a:xfrm>
            <a:off x="1165358" y="1143000"/>
            <a:ext cx="9861284" cy="5462827"/>
          </a:xfrm>
          <a:prstGeom prst="rect">
            <a:avLst/>
          </a:prstGeom>
        </p:spPr>
      </p:pic>
    </p:spTree>
    <p:extLst>
      <p:ext uri="{BB962C8B-B14F-4D97-AF65-F5344CB8AC3E}">
        <p14:creationId xmlns:p14="http://schemas.microsoft.com/office/powerpoint/2010/main" val="48928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D7679712-DCA0-4973-A783-0F232E301746}"/>
              </a:ext>
            </a:extLst>
          </p:cNvPr>
          <p:cNvSpPr/>
          <p:nvPr/>
        </p:nvSpPr>
        <p:spPr>
          <a:xfrm>
            <a:off x="0" y="0"/>
            <a:ext cx="12192000" cy="1001713"/>
          </a:xfrm>
          <a:prstGeom prst="rect">
            <a:avLst/>
          </a:prstGeom>
          <a:solidFill>
            <a:srgbClr val="FFD966"/>
          </a:solidFill>
          <a:ln>
            <a:noFill/>
          </a:ln>
          <a:effectLst/>
        </p:spPr>
        <p:txBody>
          <a:bodyPr lIns="90000" tIns="45000" rIns="90000" bIns="45000" anchor="ctr"/>
          <a:lstStyle/>
          <a:p>
            <a:pPr algn="ctr" fontAlgn="auto">
              <a:spcBef>
                <a:spcPts val="0"/>
              </a:spcBef>
              <a:spcAft>
                <a:spcPts val="0"/>
              </a:spcAft>
              <a:defRPr/>
            </a:pPr>
            <a:endParaRPr sz="3200" dirty="0">
              <a:solidFill>
                <a:schemeClr val="accent1">
                  <a:lumMod val="50000"/>
                </a:schemeClr>
              </a:solidFill>
              <a:ea typeface="+mn-ea"/>
            </a:endParaRPr>
          </a:p>
        </p:txBody>
      </p:sp>
      <p:sp>
        <p:nvSpPr>
          <p:cNvPr id="17410" name="Title 1">
            <a:extLst>
              <a:ext uri="{FF2B5EF4-FFF2-40B4-BE49-F238E27FC236}">
                <a16:creationId xmlns:a16="http://schemas.microsoft.com/office/drawing/2014/main" id="{2CC44D67-070E-4EEF-8898-9779CE6B029D}"/>
              </a:ext>
            </a:extLst>
          </p:cNvPr>
          <p:cNvSpPr>
            <a:spLocks noGrp="1"/>
          </p:cNvSpPr>
          <p:nvPr>
            <p:ph type="title"/>
          </p:nvPr>
        </p:nvSpPr>
        <p:spPr>
          <a:xfrm>
            <a:off x="0" y="0"/>
            <a:ext cx="12192000" cy="1143000"/>
          </a:xfrm>
        </p:spPr>
        <p:txBody>
          <a:bodyPr>
            <a:normAutofit/>
          </a:bodyPr>
          <a:lstStyle/>
          <a:p>
            <a:pPr algn="ctr">
              <a:defRPr/>
            </a:pPr>
            <a:r>
              <a:rPr lang="en-GB" altLang="en-US" sz="2800" dirty="0">
                <a:solidFill>
                  <a:schemeClr val="accent1">
                    <a:lumMod val="50000"/>
                  </a:schemeClr>
                </a:solidFill>
                <a:latin typeface="+mn-lt"/>
              </a:rPr>
              <a:t>3 : ‘White other’ </a:t>
            </a:r>
          </a:p>
        </p:txBody>
      </p:sp>
      <p:pic>
        <p:nvPicPr>
          <p:cNvPr id="219140" name="Picture 1">
            <a:extLst>
              <a:ext uri="{FF2B5EF4-FFF2-40B4-BE49-F238E27FC236}">
                <a16:creationId xmlns:a16="http://schemas.microsoft.com/office/drawing/2014/main" id="{A348C578-FF90-472B-A7EF-8C9CB1BBB3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32938" y="430213"/>
            <a:ext cx="19827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4">
            <a:extLst>
              <a:ext uri="{FF2B5EF4-FFF2-40B4-BE49-F238E27FC236}">
                <a16:creationId xmlns:a16="http://schemas.microsoft.com/office/drawing/2014/main" id="{CCF3FA8A-70B8-4FAE-9D50-21340A6A2A4D}"/>
              </a:ext>
            </a:extLst>
          </p:cNvPr>
          <p:cNvPicPr>
            <a:picLocks noGrp="1" noChangeAspect="1"/>
          </p:cNvPicPr>
          <p:nvPr>
            <p:ph idx="1"/>
          </p:nvPr>
        </p:nvPicPr>
        <p:blipFill rotWithShape="1">
          <a:blip r:embed="rId4"/>
          <a:srcRect l="1184" t="35677" r="75549" b="36663"/>
          <a:stretch/>
        </p:blipFill>
        <p:spPr>
          <a:xfrm>
            <a:off x="1944303" y="1684420"/>
            <a:ext cx="5916028" cy="3955983"/>
          </a:xfrm>
        </p:spPr>
      </p:pic>
    </p:spTree>
    <p:extLst>
      <p:ext uri="{BB962C8B-B14F-4D97-AF65-F5344CB8AC3E}">
        <p14:creationId xmlns:p14="http://schemas.microsoft.com/office/powerpoint/2010/main" val="4241802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D7679712-DCA0-4973-A783-0F232E301746}"/>
              </a:ext>
            </a:extLst>
          </p:cNvPr>
          <p:cNvSpPr/>
          <p:nvPr/>
        </p:nvSpPr>
        <p:spPr>
          <a:xfrm>
            <a:off x="0" y="0"/>
            <a:ext cx="12192000" cy="1001713"/>
          </a:xfrm>
          <a:prstGeom prst="rect">
            <a:avLst/>
          </a:prstGeom>
          <a:solidFill>
            <a:srgbClr val="FFD966"/>
          </a:solidFill>
          <a:ln>
            <a:noFill/>
          </a:ln>
          <a:effectLst/>
        </p:spPr>
        <p:txBody>
          <a:bodyPr lIns="90000" tIns="45000" rIns="90000" bIns="45000" anchor="ctr"/>
          <a:lstStyle/>
          <a:p>
            <a:pPr algn="ctr" fontAlgn="auto">
              <a:spcBef>
                <a:spcPts val="0"/>
              </a:spcBef>
              <a:spcAft>
                <a:spcPts val="0"/>
              </a:spcAft>
              <a:defRPr/>
            </a:pPr>
            <a:endParaRPr sz="3200" dirty="0">
              <a:solidFill>
                <a:schemeClr val="accent1">
                  <a:lumMod val="50000"/>
                </a:schemeClr>
              </a:solidFill>
              <a:ea typeface="+mn-ea"/>
            </a:endParaRPr>
          </a:p>
        </p:txBody>
      </p:sp>
      <p:sp>
        <p:nvSpPr>
          <p:cNvPr id="17410" name="Title 1">
            <a:extLst>
              <a:ext uri="{FF2B5EF4-FFF2-40B4-BE49-F238E27FC236}">
                <a16:creationId xmlns:a16="http://schemas.microsoft.com/office/drawing/2014/main" id="{2CC44D67-070E-4EEF-8898-9779CE6B029D}"/>
              </a:ext>
            </a:extLst>
          </p:cNvPr>
          <p:cNvSpPr>
            <a:spLocks noGrp="1"/>
          </p:cNvSpPr>
          <p:nvPr>
            <p:ph type="title"/>
          </p:nvPr>
        </p:nvSpPr>
        <p:spPr>
          <a:xfrm>
            <a:off x="0" y="0"/>
            <a:ext cx="12192000" cy="1143000"/>
          </a:xfrm>
        </p:spPr>
        <p:txBody>
          <a:bodyPr>
            <a:normAutofit/>
          </a:bodyPr>
          <a:lstStyle/>
          <a:p>
            <a:pPr algn="ctr">
              <a:defRPr/>
            </a:pPr>
            <a:r>
              <a:rPr lang="en-GB" altLang="en-US" sz="2800" dirty="0">
                <a:solidFill>
                  <a:schemeClr val="accent1">
                    <a:lumMod val="50000"/>
                  </a:schemeClr>
                </a:solidFill>
                <a:latin typeface="+mn-lt"/>
              </a:rPr>
              <a:t>4 : False recording </a:t>
            </a:r>
          </a:p>
        </p:txBody>
      </p:sp>
      <p:pic>
        <p:nvPicPr>
          <p:cNvPr id="219140" name="Picture 1">
            <a:extLst>
              <a:ext uri="{FF2B5EF4-FFF2-40B4-BE49-F238E27FC236}">
                <a16:creationId xmlns:a16="http://schemas.microsoft.com/office/drawing/2014/main" id="{A348C578-FF90-472B-A7EF-8C9CB1BBB3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32938" y="430213"/>
            <a:ext cx="19827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B6ACC64-952C-413D-A8C8-249AFE5852A9}"/>
              </a:ext>
            </a:extLst>
          </p:cNvPr>
          <p:cNvPicPr>
            <a:picLocks noChangeAspect="1"/>
          </p:cNvPicPr>
          <p:nvPr/>
        </p:nvPicPr>
        <p:blipFill rotWithShape="1">
          <a:blip r:embed="rId4"/>
          <a:srcRect l="1232" t="35307" r="75526" b="49779"/>
          <a:stretch/>
        </p:blipFill>
        <p:spPr>
          <a:xfrm>
            <a:off x="519765" y="2127183"/>
            <a:ext cx="9013174" cy="3253339"/>
          </a:xfrm>
          <a:prstGeom prst="rect">
            <a:avLst/>
          </a:prstGeom>
        </p:spPr>
      </p:pic>
    </p:spTree>
    <p:extLst>
      <p:ext uri="{BB962C8B-B14F-4D97-AF65-F5344CB8AC3E}">
        <p14:creationId xmlns:p14="http://schemas.microsoft.com/office/powerpoint/2010/main" val="3688510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499</Words>
  <Application>Microsoft Office PowerPoint</Application>
  <PresentationFormat>Widescreen</PresentationFormat>
  <Paragraphs>59</Paragraphs>
  <Slides>13</Slides>
  <Notes>8</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NHS ethnicity recording – maybe not as accurate as we think?   Professor Richard Webber, Webber Phillips</vt:lpstr>
      <vt:lpstr>Concerns of East Kent Hospital Trust</vt:lpstr>
      <vt:lpstr>East Kent Hospital Trust : data resource</vt:lpstr>
      <vt:lpstr>East Kent Hospital Trust</vt:lpstr>
      <vt:lpstr>East Kent Hospital Trust : data resource</vt:lpstr>
      <vt:lpstr>1 : Under-recording </vt:lpstr>
      <vt:lpstr>                     2 : Patients self identifying as ‘white other’ </vt:lpstr>
      <vt:lpstr>3 : ‘White other’ </vt:lpstr>
      <vt:lpstr>4 : False recording </vt:lpstr>
      <vt:lpstr>4 : False recording </vt:lpstr>
      <vt:lpstr>          How many ‘British’ people are actually BAME? </vt:lpstr>
      <vt:lpstr>Projections</vt:lpstr>
      <vt:lpstr>Questions for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webber</dc:creator>
  <cp:lastModifiedBy>Emily Lloyd</cp:lastModifiedBy>
  <cp:revision>52</cp:revision>
  <dcterms:created xsi:type="dcterms:W3CDTF">2021-02-08T22:44:24Z</dcterms:created>
  <dcterms:modified xsi:type="dcterms:W3CDTF">2021-09-09T10:32:59Z</dcterms:modified>
</cp:coreProperties>
</file>