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9" r:id="rId3"/>
    <p:sldId id="270" r:id="rId4"/>
    <p:sldId id="271" r:id="rId5"/>
    <p:sldId id="275" r:id="rId6"/>
    <p:sldId id="272"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7" autoAdjust="0"/>
    <p:restoredTop sz="93800"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554822-64AA-49C0-9AA1-AB6D70EE47DE}"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7D6237-AC96-4E5D-BC04-71CF460DD878}" type="slidenum">
              <a:rPr lang="en-GB" smtClean="0"/>
              <a:t>‹#›</a:t>
            </a:fld>
            <a:endParaRPr lang="en-GB"/>
          </a:p>
        </p:txBody>
      </p:sp>
    </p:spTree>
    <p:extLst>
      <p:ext uri="{BB962C8B-B14F-4D97-AF65-F5344CB8AC3E}">
        <p14:creationId xmlns:p14="http://schemas.microsoft.com/office/powerpoint/2010/main" val="250853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AD83F-797A-4F49-8741-89DC521866E0}" type="slidenum">
              <a:rPr lang="en-GB" smtClean="0"/>
              <a:t>2</a:t>
            </a:fld>
            <a:endParaRPr lang="en-GB"/>
          </a:p>
        </p:txBody>
      </p:sp>
    </p:spTree>
    <p:extLst>
      <p:ext uri="{BB962C8B-B14F-4D97-AF65-F5344CB8AC3E}">
        <p14:creationId xmlns:p14="http://schemas.microsoft.com/office/powerpoint/2010/main" val="365874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AD83F-797A-4F49-8741-89DC521866E0}" type="slidenum">
              <a:rPr lang="en-GB" smtClean="0"/>
              <a:t>3</a:t>
            </a:fld>
            <a:endParaRPr lang="en-GB"/>
          </a:p>
        </p:txBody>
      </p:sp>
    </p:spTree>
    <p:extLst>
      <p:ext uri="{BB962C8B-B14F-4D97-AF65-F5344CB8AC3E}">
        <p14:creationId xmlns:p14="http://schemas.microsoft.com/office/powerpoint/2010/main" val="357913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AD83F-797A-4F49-8741-89DC521866E0}" type="slidenum">
              <a:rPr lang="en-GB" smtClean="0"/>
              <a:t>4</a:t>
            </a:fld>
            <a:endParaRPr lang="en-GB"/>
          </a:p>
        </p:txBody>
      </p:sp>
    </p:spTree>
    <p:extLst>
      <p:ext uri="{BB962C8B-B14F-4D97-AF65-F5344CB8AC3E}">
        <p14:creationId xmlns:p14="http://schemas.microsoft.com/office/powerpoint/2010/main" val="817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AD83F-797A-4F49-8741-89DC521866E0}" type="slidenum">
              <a:rPr lang="en-GB" smtClean="0"/>
              <a:t>5</a:t>
            </a:fld>
            <a:endParaRPr lang="en-GB"/>
          </a:p>
        </p:txBody>
      </p:sp>
    </p:spTree>
    <p:extLst>
      <p:ext uri="{BB962C8B-B14F-4D97-AF65-F5344CB8AC3E}">
        <p14:creationId xmlns:p14="http://schemas.microsoft.com/office/powerpoint/2010/main" val="328552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AD83F-797A-4F49-8741-89DC521866E0}" type="slidenum">
              <a:rPr lang="en-GB" smtClean="0"/>
              <a:t>6</a:t>
            </a:fld>
            <a:endParaRPr lang="en-GB"/>
          </a:p>
        </p:txBody>
      </p:sp>
    </p:spTree>
    <p:extLst>
      <p:ext uri="{BB962C8B-B14F-4D97-AF65-F5344CB8AC3E}">
        <p14:creationId xmlns:p14="http://schemas.microsoft.com/office/powerpoint/2010/main" val="271822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42AD83F-797A-4F49-8741-89DC521866E0}" type="slidenum">
              <a:rPr lang="en-GB" smtClean="0"/>
              <a:t>7</a:t>
            </a:fld>
            <a:endParaRPr lang="en-GB"/>
          </a:p>
        </p:txBody>
      </p:sp>
    </p:spTree>
    <p:extLst>
      <p:ext uri="{BB962C8B-B14F-4D97-AF65-F5344CB8AC3E}">
        <p14:creationId xmlns:p14="http://schemas.microsoft.com/office/powerpoint/2010/main" val="101506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7F23-951C-43A9-AFD2-38BCE0F80A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BF3BD0-C63E-4C7F-8EBF-CD27300E5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226650-C316-4A15-902D-46CA36E94F3B}"/>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5" name="Footer Placeholder 4">
            <a:extLst>
              <a:ext uri="{FF2B5EF4-FFF2-40B4-BE49-F238E27FC236}">
                <a16:creationId xmlns:a16="http://schemas.microsoft.com/office/drawing/2014/main" id="{6ECFCE98-AAFC-4DC7-916B-97788F9412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E13648-5516-466B-9E13-592602CBB7D3}"/>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5110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E303-39C8-455F-B5A6-94B958CB8B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C32843-8112-4676-8AA4-84558C52CE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E13D24-8B41-4EA5-8075-DF5346B18553}"/>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5" name="Footer Placeholder 4">
            <a:extLst>
              <a:ext uri="{FF2B5EF4-FFF2-40B4-BE49-F238E27FC236}">
                <a16:creationId xmlns:a16="http://schemas.microsoft.com/office/drawing/2014/main" id="{3F9DA4DC-2EA8-4015-BFD4-D8CFBDDBC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7BC655-131D-4B4E-AF1C-059BC224A7BB}"/>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54560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BEFB3E-367D-4B87-A719-A7436154F0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5F02A-7257-40FC-8096-022CFEC742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C212A-B84C-4530-9410-E03456ECC897}"/>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5" name="Footer Placeholder 4">
            <a:extLst>
              <a:ext uri="{FF2B5EF4-FFF2-40B4-BE49-F238E27FC236}">
                <a16:creationId xmlns:a16="http://schemas.microsoft.com/office/drawing/2014/main" id="{496DE208-778F-42F4-BD3B-424187A52E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25CAB-CCFE-4CC8-9B24-2C3EF9B7CF37}"/>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86743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ED1D-9249-4F68-B642-7F2A272009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3B8B0-5C41-4E83-89DF-D179C9042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CC94CD-1684-4845-8942-05949ABCE512}"/>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5" name="Footer Placeholder 4">
            <a:extLst>
              <a:ext uri="{FF2B5EF4-FFF2-40B4-BE49-F238E27FC236}">
                <a16:creationId xmlns:a16="http://schemas.microsoft.com/office/drawing/2014/main" id="{A632214E-4BF7-4ECC-89C3-7695A04D36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6A28CF-0F55-4553-A3A8-6D4FE454EFB4}"/>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201831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6742-A9A9-4FC5-9417-0065887441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4CF1C6-D3C7-4A6F-BA06-E18B57E896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881407-7842-40C0-A7D4-EC076686C570}"/>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5" name="Footer Placeholder 4">
            <a:extLst>
              <a:ext uri="{FF2B5EF4-FFF2-40B4-BE49-F238E27FC236}">
                <a16:creationId xmlns:a16="http://schemas.microsoft.com/office/drawing/2014/main" id="{078B831A-7643-4866-A7FA-96C3A9CFE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40991-A9F8-4D15-BF16-2D2C1262CE9B}"/>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285547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B4E2-43A6-4031-B36A-244661CA15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25A004-B512-492A-B620-7961130D2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2B88F3-3755-4F41-AF5D-80CBAAC0C3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E0CEE2-A1B9-47E7-BFF7-A579AE30861F}"/>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6" name="Footer Placeholder 5">
            <a:extLst>
              <a:ext uri="{FF2B5EF4-FFF2-40B4-BE49-F238E27FC236}">
                <a16:creationId xmlns:a16="http://schemas.microsoft.com/office/drawing/2014/main" id="{75535EFE-49C5-47EB-A050-1660D1D038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7D436-76F1-4656-B2C5-63616BC5C507}"/>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412840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6C154-E287-4E8F-9CB3-81FDCB653B9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EE438D-B22D-4EEE-BE40-8992534CA4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184F1-43FF-4C64-ABEA-6774880FDA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8FA9B1-936C-4E75-A926-9ED9D9DA1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F2B5ED-D0E7-4079-8649-ADABC57FA6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853293-BCCA-4383-A70B-19AE6F087729}"/>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8" name="Footer Placeholder 7">
            <a:extLst>
              <a:ext uri="{FF2B5EF4-FFF2-40B4-BE49-F238E27FC236}">
                <a16:creationId xmlns:a16="http://schemas.microsoft.com/office/drawing/2014/main" id="{762CF53D-61AD-438C-8BA6-E6A57EE28C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3CDA8E-4DD3-418F-B6D7-8AAAC7C5A7F0}"/>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38412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4985A-4F1A-4D3D-81F9-88E0DB3C19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C88B9E-5258-459F-8626-B237C06D032A}"/>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4" name="Footer Placeholder 3">
            <a:extLst>
              <a:ext uri="{FF2B5EF4-FFF2-40B4-BE49-F238E27FC236}">
                <a16:creationId xmlns:a16="http://schemas.microsoft.com/office/drawing/2014/main" id="{7D480082-4C81-40B7-A4E1-20951DD6B1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32D595-E509-454F-83CB-ECBBCEF01CB3}"/>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47412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7C8289-9CA5-46D1-92C5-64F5A526D6A8}"/>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3" name="Footer Placeholder 2">
            <a:extLst>
              <a:ext uri="{FF2B5EF4-FFF2-40B4-BE49-F238E27FC236}">
                <a16:creationId xmlns:a16="http://schemas.microsoft.com/office/drawing/2014/main" id="{13DCCA2E-057B-44EF-9ACB-3F20318E97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F5673A-C32C-4C9F-B951-3F33928662AA}"/>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4015104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F05E-56A6-4602-BB7B-44436AFFE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9F1F99-AFD6-413B-A246-0ABFEDB4B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B2EC40-2AEF-4C5D-986C-4ACE6A670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4D3ED-B987-46AE-BF9D-E69DBC4BC94D}"/>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6" name="Footer Placeholder 5">
            <a:extLst>
              <a:ext uri="{FF2B5EF4-FFF2-40B4-BE49-F238E27FC236}">
                <a16:creationId xmlns:a16="http://schemas.microsoft.com/office/drawing/2014/main" id="{33D85F54-67EA-4649-9BEB-D54A36C4D6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E51595-3ABE-4AC4-8C36-6B79723D8517}"/>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41195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66B7C-0ADD-458A-A9CE-15328351A6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EAE473-5BDC-46A2-9CCB-FCDBC388A7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BD35F0A-89F2-4650-8E38-A9AA39AE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37E68B-94CC-4280-A81D-349C4F4FADDD}"/>
              </a:ext>
            </a:extLst>
          </p:cNvPr>
          <p:cNvSpPr>
            <a:spLocks noGrp="1"/>
          </p:cNvSpPr>
          <p:nvPr>
            <p:ph type="dt" sz="half" idx="10"/>
          </p:nvPr>
        </p:nvSpPr>
        <p:spPr/>
        <p:txBody>
          <a:bodyPr/>
          <a:lstStyle/>
          <a:p>
            <a:fld id="{4AC7C6F4-E212-4C69-8525-4073E0311F58}" type="datetimeFigureOut">
              <a:rPr lang="en-GB" smtClean="0"/>
              <a:t>25/02/2021</a:t>
            </a:fld>
            <a:endParaRPr lang="en-GB"/>
          </a:p>
        </p:txBody>
      </p:sp>
      <p:sp>
        <p:nvSpPr>
          <p:cNvPr id="6" name="Footer Placeholder 5">
            <a:extLst>
              <a:ext uri="{FF2B5EF4-FFF2-40B4-BE49-F238E27FC236}">
                <a16:creationId xmlns:a16="http://schemas.microsoft.com/office/drawing/2014/main" id="{1EF2953C-34E7-4445-A2E4-F7217EA31B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F02CDC-4D96-4D67-8CDB-F34D72197B4C}"/>
              </a:ext>
            </a:extLst>
          </p:cNvPr>
          <p:cNvSpPr>
            <a:spLocks noGrp="1"/>
          </p:cNvSpPr>
          <p:nvPr>
            <p:ph type="sldNum" sz="quarter" idx="12"/>
          </p:nvPr>
        </p:nvSpPr>
        <p:spPr/>
        <p:txBody>
          <a:bodyPr/>
          <a:lstStyle/>
          <a:p>
            <a:fld id="{46BBD057-8428-49A1-9A46-9FEF472C90D2}" type="slidenum">
              <a:rPr lang="en-GB" smtClean="0"/>
              <a:t>‹#›</a:t>
            </a:fld>
            <a:endParaRPr lang="en-GB"/>
          </a:p>
        </p:txBody>
      </p:sp>
    </p:spTree>
    <p:extLst>
      <p:ext uri="{BB962C8B-B14F-4D97-AF65-F5344CB8AC3E}">
        <p14:creationId xmlns:p14="http://schemas.microsoft.com/office/powerpoint/2010/main" val="407429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32F84-E585-42A5-8736-0AE0B282F9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988CF5-0B79-4025-BE31-5EE5229E8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F45727-9DC9-49B9-8A00-D39B9B29AB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7C6F4-E212-4C69-8525-4073E0311F58}" type="datetimeFigureOut">
              <a:rPr lang="en-GB" smtClean="0"/>
              <a:t>25/02/2021</a:t>
            </a:fld>
            <a:endParaRPr lang="en-GB"/>
          </a:p>
        </p:txBody>
      </p:sp>
      <p:sp>
        <p:nvSpPr>
          <p:cNvPr id="5" name="Footer Placeholder 4">
            <a:extLst>
              <a:ext uri="{FF2B5EF4-FFF2-40B4-BE49-F238E27FC236}">
                <a16:creationId xmlns:a16="http://schemas.microsoft.com/office/drawing/2014/main" id="{796FD7F7-580B-4894-9517-E70689568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C02F33-ECC6-4649-93FD-86FB92CCF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BD057-8428-49A1-9A46-9FEF472C90D2}" type="slidenum">
              <a:rPr lang="en-GB" smtClean="0"/>
              <a:t>‹#›</a:t>
            </a:fld>
            <a:endParaRPr lang="en-GB"/>
          </a:p>
        </p:txBody>
      </p:sp>
    </p:spTree>
    <p:extLst>
      <p:ext uri="{BB962C8B-B14F-4D97-AF65-F5344CB8AC3E}">
        <p14:creationId xmlns:p14="http://schemas.microsoft.com/office/powerpoint/2010/main" val="423007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985C80-95D4-4410-A1B7-23A3F38B9C8B}"/>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8B7566FF-A948-4F65-91E6-E694D91BA35C}"/>
              </a:ext>
            </a:extLst>
          </p:cNvPr>
          <p:cNvSpPr>
            <a:spLocks noGrp="1"/>
          </p:cNvSpPr>
          <p:nvPr>
            <p:ph type="ctrTitle"/>
          </p:nvPr>
        </p:nvSpPr>
        <p:spPr>
          <a:xfrm>
            <a:off x="1029955" y="2595165"/>
            <a:ext cx="10001459" cy="2387600"/>
          </a:xfrm>
        </p:spPr>
        <p:txBody>
          <a:bodyPr>
            <a:normAutofit/>
          </a:bodyPr>
          <a:lstStyle/>
          <a:p>
            <a:r>
              <a:rPr lang="en-GB" sz="4800" b="1" dirty="0">
                <a:latin typeface="Century Gothic" panose="020B0502020202020204" pitchFamily="34" charset="0"/>
              </a:rPr>
              <a:t>Ai Based Predictive Risk Scoring for early diagnosis of Lung Cancer</a:t>
            </a:r>
          </a:p>
        </p:txBody>
      </p:sp>
    </p:spTree>
    <p:extLst>
      <p:ext uri="{BB962C8B-B14F-4D97-AF65-F5344CB8AC3E}">
        <p14:creationId xmlns:p14="http://schemas.microsoft.com/office/powerpoint/2010/main" val="293672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8EDEFE-F092-4A85-97EF-D3750B342763}"/>
              </a:ext>
            </a:extLst>
          </p:cNvPr>
          <p:cNvPicPr>
            <a:picLocks noChangeAspect="1"/>
          </p:cNvPicPr>
          <p:nvPr/>
        </p:nvPicPr>
        <p:blipFill rotWithShape="1">
          <a:blip r:embed="rId3">
            <a:lum bright="70000" contrast="-70000"/>
          </a:blip>
          <a:srcRect l="4861" t="5415" r="3275" b="17842"/>
          <a:stretch/>
        </p:blipFill>
        <p:spPr>
          <a:xfrm>
            <a:off x="6144660" y="531979"/>
            <a:ext cx="5833372" cy="5263076"/>
          </a:xfrm>
          <a:prstGeom prst="rect">
            <a:avLst/>
          </a:prstGeom>
        </p:spPr>
      </p:pic>
      <p:grpSp>
        <p:nvGrpSpPr>
          <p:cNvPr id="6" name="Group 5">
            <a:extLst>
              <a:ext uri="{FF2B5EF4-FFF2-40B4-BE49-F238E27FC236}">
                <a16:creationId xmlns:a16="http://schemas.microsoft.com/office/drawing/2014/main" id="{4F3C5EED-185C-4BDD-9675-009A69472CCE}"/>
              </a:ext>
            </a:extLst>
          </p:cNvPr>
          <p:cNvGrpSpPr/>
          <p:nvPr/>
        </p:nvGrpSpPr>
        <p:grpSpPr>
          <a:xfrm>
            <a:off x="0" y="5856514"/>
            <a:ext cx="12192000" cy="1001486"/>
            <a:chOff x="0" y="5671457"/>
            <a:chExt cx="12192000" cy="1186543"/>
          </a:xfrm>
        </p:grpSpPr>
        <p:pic>
          <p:nvPicPr>
            <p:cNvPr id="7" name="Picture 6">
              <a:extLst>
                <a:ext uri="{FF2B5EF4-FFF2-40B4-BE49-F238E27FC236}">
                  <a16:creationId xmlns:a16="http://schemas.microsoft.com/office/drawing/2014/main" id="{BBB767F4-5057-4305-BCF9-A48C152238BE}"/>
                </a:ext>
              </a:extLst>
            </p:cNvPr>
            <p:cNvPicPr>
              <a:picLocks noChangeAspect="1"/>
            </p:cNvPicPr>
            <p:nvPr/>
          </p:nvPicPr>
          <p:blipFill rotWithShape="1">
            <a:blip r:embed="rId4"/>
            <a:srcRect t="59239" b="8255"/>
            <a:stretch/>
          </p:blipFill>
          <p:spPr>
            <a:xfrm>
              <a:off x="0" y="5823856"/>
              <a:ext cx="4762500" cy="1034144"/>
            </a:xfrm>
            <a:prstGeom prst="rect">
              <a:avLst/>
            </a:prstGeom>
          </p:spPr>
        </p:pic>
        <p:pic>
          <p:nvPicPr>
            <p:cNvPr id="10" name="Picture 9">
              <a:extLst>
                <a:ext uri="{FF2B5EF4-FFF2-40B4-BE49-F238E27FC236}">
                  <a16:creationId xmlns:a16="http://schemas.microsoft.com/office/drawing/2014/main" id="{C1366AA3-4DB4-4442-8C37-60E0A1669367}"/>
                </a:ext>
              </a:extLst>
            </p:cNvPr>
            <p:cNvPicPr>
              <a:picLocks noChangeAspect="1"/>
            </p:cNvPicPr>
            <p:nvPr/>
          </p:nvPicPr>
          <p:blipFill rotWithShape="1">
            <a:blip r:embed="rId4"/>
            <a:srcRect t="59239" b="14488"/>
            <a:stretch/>
          </p:blipFill>
          <p:spPr>
            <a:xfrm>
              <a:off x="4762500" y="5823856"/>
              <a:ext cx="4762500" cy="1034144"/>
            </a:xfrm>
            <a:prstGeom prst="rect">
              <a:avLst/>
            </a:prstGeom>
          </p:spPr>
        </p:pic>
        <p:pic>
          <p:nvPicPr>
            <p:cNvPr id="11" name="Picture 10">
              <a:extLst>
                <a:ext uri="{FF2B5EF4-FFF2-40B4-BE49-F238E27FC236}">
                  <a16:creationId xmlns:a16="http://schemas.microsoft.com/office/drawing/2014/main" id="{555E829D-024E-4174-AD6F-E78EC789BAD4}"/>
                </a:ext>
              </a:extLst>
            </p:cNvPr>
            <p:cNvPicPr>
              <a:picLocks noChangeAspect="1"/>
            </p:cNvPicPr>
            <p:nvPr/>
          </p:nvPicPr>
          <p:blipFill rotWithShape="1">
            <a:blip r:embed="rId4"/>
            <a:srcRect t="59239" r="40313" b="8255"/>
            <a:stretch/>
          </p:blipFill>
          <p:spPr>
            <a:xfrm>
              <a:off x="9349402" y="5671457"/>
              <a:ext cx="2842598" cy="1186543"/>
            </a:xfrm>
            <a:prstGeom prst="rect">
              <a:avLst/>
            </a:prstGeom>
          </p:spPr>
        </p:pic>
      </p:grpSp>
      <p:sp>
        <p:nvSpPr>
          <p:cNvPr id="12" name="Title 3">
            <a:extLst>
              <a:ext uri="{FF2B5EF4-FFF2-40B4-BE49-F238E27FC236}">
                <a16:creationId xmlns:a16="http://schemas.microsoft.com/office/drawing/2014/main" id="{4005C9DB-B3F5-4C62-A73E-1031323BE86C}"/>
              </a:ext>
            </a:extLst>
          </p:cNvPr>
          <p:cNvSpPr>
            <a:spLocks noGrp="1"/>
          </p:cNvSpPr>
          <p:nvPr>
            <p:ph type="title"/>
          </p:nvPr>
        </p:nvSpPr>
        <p:spPr>
          <a:xfrm>
            <a:off x="379445" y="221325"/>
            <a:ext cx="10515600" cy="480131"/>
          </a:xfrm>
        </p:spPr>
        <p:txBody>
          <a:bodyPr>
            <a:spAutoFit/>
          </a:bodyPr>
          <a:lstStyle/>
          <a:p>
            <a:r>
              <a:rPr lang="en-GB" sz="2800" b="1" u="sng" dirty="0" smtClean="0">
                <a:latin typeface="Century Gothic" panose="020B0502020202020204" pitchFamily="34" charset="0"/>
                <a:ea typeface="+mn-ea"/>
                <a:cs typeface="+mn-cs"/>
              </a:rPr>
              <a:t>Background</a:t>
            </a:r>
            <a:endParaRPr lang="en-GB" sz="2800" b="1" dirty="0">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7FF3CAF6-9534-487D-A2A6-567968668F0B}"/>
              </a:ext>
            </a:extLst>
          </p:cNvPr>
          <p:cNvSpPr/>
          <p:nvPr/>
        </p:nvSpPr>
        <p:spPr>
          <a:xfrm>
            <a:off x="379445" y="781174"/>
            <a:ext cx="11493468" cy="5324535"/>
          </a:xfrm>
          <a:prstGeom prst="rect">
            <a:avLst/>
          </a:prstGeom>
        </p:spPr>
        <p:txBody>
          <a:bodyPr wrap="square">
            <a:spAutoFit/>
          </a:bodyPr>
          <a:lstStyle/>
          <a:p>
            <a:pPr marL="285750" indent="-285750">
              <a:buFont typeface="Arial" panose="020B0604020202020204" pitchFamily="34" charset="0"/>
              <a:buChar char="•"/>
            </a:pPr>
            <a:r>
              <a:rPr lang="en-GB" sz="2000" dirty="0"/>
              <a:t>Lung cancer has one of the worst rates for early diagnosis for all cancers</a:t>
            </a:r>
            <a:r>
              <a:rPr lang="en-GB" sz="2000" dirty="0"/>
              <a:t>. This has become significantly worse during COVID.</a:t>
            </a:r>
            <a:endParaRPr lang="en-GB" sz="2000" dirty="0"/>
          </a:p>
          <a:p>
            <a:pPr marL="285750" indent="-285750">
              <a:buFont typeface="Arial" panose="020B0604020202020204" pitchFamily="34" charset="0"/>
              <a:buChar char="•"/>
            </a:pPr>
            <a:r>
              <a:rPr lang="en-GB" sz="2000" dirty="0"/>
              <a:t>There are no precision screening methods in place that provide economic benefit to the healthcare system. </a:t>
            </a:r>
          </a:p>
          <a:p>
            <a:pPr marL="285750" indent="-285750">
              <a:buFont typeface="Arial" panose="020B0604020202020204" pitchFamily="34" charset="0"/>
              <a:buChar char="•"/>
            </a:pPr>
            <a:r>
              <a:rPr lang="en-GB" sz="2000" dirty="0"/>
              <a:t>Current attempts made to improve early cancer diagnosis, involve diagnostically evaluating large volumes of individuals with less than 1% of successful case identification. </a:t>
            </a:r>
          </a:p>
          <a:p>
            <a:endParaRPr lang="en-GB" sz="2000" dirty="0">
              <a:latin typeface="Calibri" panose="020F0502020204030204" pitchFamily="34" charset="0"/>
            </a:endParaRPr>
          </a:p>
          <a:p>
            <a:r>
              <a:rPr lang="en-GB" sz="2000" b="1" dirty="0">
                <a:latin typeface="Calibri" panose="020F0502020204030204" pitchFamily="34" charset="0"/>
              </a:rPr>
              <a:t>Kent and Medway – A local Review:</a:t>
            </a:r>
          </a:p>
          <a:p>
            <a:endParaRPr lang="en-GB" sz="2000" dirty="0">
              <a:latin typeface="Calibri" panose="020F0502020204030204" pitchFamily="34" charset="0"/>
            </a:endParaRPr>
          </a:p>
          <a:p>
            <a:pPr marL="342900" indent="-342900">
              <a:buFont typeface="Arial" panose="020B0604020202020204" pitchFamily="34" charset="0"/>
              <a:buChar char="•"/>
            </a:pPr>
            <a:r>
              <a:rPr lang="en-GB" sz="2000" dirty="0"/>
              <a:t>Evaluation benchmarking of early diagnosis of cancer was undertaken in conjunction with NHS England and identified significant variations in early diagnosis of lung </a:t>
            </a:r>
            <a:r>
              <a:rPr lang="en-GB" sz="2000" dirty="0" smtClean="0"/>
              <a:t>cancer (</a:t>
            </a:r>
            <a:r>
              <a:rPr lang="en-GB" sz="2000" i="1" dirty="0" smtClean="0"/>
              <a:t>B. Pollington</a:t>
            </a:r>
            <a:r>
              <a:rPr lang="en-GB" sz="2000" dirty="0" smtClean="0"/>
              <a:t>)</a:t>
            </a:r>
            <a:endParaRPr lang="en-GB" sz="2000" dirty="0"/>
          </a:p>
          <a:p>
            <a:pPr marL="342900" indent="-342900">
              <a:buFont typeface="Arial" panose="020B0604020202020204" pitchFamily="34" charset="0"/>
              <a:buChar char="•"/>
            </a:pPr>
            <a:r>
              <a:rPr lang="en-GB" sz="2000" dirty="0"/>
              <a:t>An approach was needed to proactively identify individuals at risk of developing this disease.</a:t>
            </a:r>
          </a:p>
          <a:p>
            <a:pPr marL="342900" indent="-342900">
              <a:buFont typeface="Arial" panose="020B0604020202020204" pitchFamily="34" charset="0"/>
              <a:buChar char="•"/>
            </a:pPr>
            <a:r>
              <a:rPr lang="en-GB" sz="2000" dirty="0"/>
              <a:t>Meeting took place 18 months ago between NHSE, County Council and STP representatives with Quantum to better understand capabilities for the use of Ai  in improving healthcare</a:t>
            </a:r>
            <a:r>
              <a:rPr lang="en-GB" sz="2000" dirty="0" smtClean="0"/>
              <a:t>.</a:t>
            </a:r>
            <a:endParaRPr lang="en-GB" sz="2000" dirty="0"/>
          </a:p>
          <a:p>
            <a:pPr marL="342900" indent="-342900">
              <a:buFont typeface="Arial" panose="020B0604020202020204" pitchFamily="34" charset="0"/>
              <a:buChar char="•"/>
            </a:pPr>
            <a:r>
              <a:rPr lang="en-GB" sz="2000" dirty="0" smtClean="0"/>
              <a:t>ScHAB agreed to the overarching principles of the project and a DPIA was completed</a:t>
            </a:r>
          </a:p>
          <a:p>
            <a:pPr marL="342900" indent="-342900">
              <a:buFont typeface="Arial" panose="020B0604020202020204" pitchFamily="34" charset="0"/>
              <a:buChar char="•"/>
            </a:pPr>
            <a:r>
              <a:rPr lang="en-GB" sz="2000" dirty="0" smtClean="0"/>
              <a:t>Quantum Presented to the Cancer Alliance </a:t>
            </a:r>
          </a:p>
          <a:p>
            <a:pPr marL="342900" indent="-342900">
              <a:buFont typeface="Arial" panose="020B0604020202020204" pitchFamily="34" charset="0"/>
              <a:buChar char="•"/>
            </a:pPr>
            <a:r>
              <a:rPr lang="en-GB" sz="2000" dirty="0" smtClean="0"/>
              <a:t>Then followed the COVID-19 outbreak!</a:t>
            </a:r>
            <a:endParaRPr lang="en-GB" sz="2000" dirty="0"/>
          </a:p>
        </p:txBody>
      </p:sp>
    </p:spTree>
    <p:extLst>
      <p:ext uri="{BB962C8B-B14F-4D97-AF65-F5344CB8AC3E}">
        <p14:creationId xmlns:p14="http://schemas.microsoft.com/office/powerpoint/2010/main" val="417047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3C5EED-185C-4BDD-9675-009A69472CCE}"/>
              </a:ext>
            </a:extLst>
          </p:cNvPr>
          <p:cNvGrpSpPr/>
          <p:nvPr/>
        </p:nvGrpSpPr>
        <p:grpSpPr>
          <a:xfrm>
            <a:off x="0" y="5856514"/>
            <a:ext cx="12192000" cy="1001486"/>
            <a:chOff x="0" y="5671457"/>
            <a:chExt cx="12192000" cy="1186543"/>
          </a:xfrm>
        </p:grpSpPr>
        <p:pic>
          <p:nvPicPr>
            <p:cNvPr id="7" name="Picture 6">
              <a:extLst>
                <a:ext uri="{FF2B5EF4-FFF2-40B4-BE49-F238E27FC236}">
                  <a16:creationId xmlns:a16="http://schemas.microsoft.com/office/drawing/2014/main" id="{BBB767F4-5057-4305-BCF9-A48C152238BE}"/>
                </a:ext>
              </a:extLst>
            </p:cNvPr>
            <p:cNvPicPr>
              <a:picLocks noChangeAspect="1"/>
            </p:cNvPicPr>
            <p:nvPr/>
          </p:nvPicPr>
          <p:blipFill rotWithShape="1">
            <a:blip r:embed="rId3"/>
            <a:srcRect t="59239" b="8255"/>
            <a:stretch/>
          </p:blipFill>
          <p:spPr>
            <a:xfrm>
              <a:off x="0" y="5823856"/>
              <a:ext cx="4762500" cy="1034144"/>
            </a:xfrm>
            <a:prstGeom prst="rect">
              <a:avLst/>
            </a:prstGeom>
          </p:spPr>
        </p:pic>
        <p:pic>
          <p:nvPicPr>
            <p:cNvPr id="10" name="Picture 9">
              <a:extLst>
                <a:ext uri="{FF2B5EF4-FFF2-40B4-BE49-F238E27FC236}">
                  <a16:creationId xmlns:a16="http://schemas.microsoft.com/office/drawing/2014/main" id="{C1366AA3-4DB4-4442-8C37-60E0A1669367}"/>
                </a:ext>
              </a:extLst>
            </p:cNvPr>
            <p:cNvPicPr>
              <a:picLocks noChangeAspect="1"/>
            </p:cNvPicPr>
            <p:nvPr/>
          </p:nvPicPr>
          <p:blipFill rotWithShape="1">
            <a:blip r:embed="rId3"/>
            <a:srcRect t="59239" b="14488"/>
            <a:stretch/>
          </p:blipFill>
          <p:spPr>
            <a:xfrm>
              <a:off x="4762500" y="5823856"/>
              <a:ext cx="4762500" cy="1034144"/>
            </a:xfrm>
            <a:prstGeom prst="rect">
              <a:avLst/>
            </a:prstGeom>
          </p:spPr>
        </p:pic>
        <p:pic>
          <p:nvPicPr>
            <p:cNvPr id="11" name="Picture 10">
              <a:extLst>
                <a:ext uri="{FF2B5EF4-FFF2-40B4-BE49-F238E27FC236}">
                  <a16:creationId xmlns:a16="http://schemas.microsoft.com/office/drawing/2014/main" id="{555E829D-024E-4174-AD6F-E78EC789BAD4}"/>
                </a:ext>
              </a:extLst>
            </p:cNvPr>
            <p:cNvPicPr>
              <a:picLocks noChangeAspect="1"/>
            </p:cNvPicPr>
            <p:nvPr/>
          </p:nvPicPr>
          <p:blipFill rotWithShape="1">
            <a:blip r:embed="rId3"/>
            <a:srcRect t="59239" r="40313" b="8255"/>
            <a:stretch/>
          </p:blipFill>
          <p:spPr>
            <a:xfrm>
              <a:off x="9349402" y="5671457"/>
              <a:ext cx="2842598" cy="1186543"/>
            </a:xfrm>
            <a:prstGeom prst="rect">
              <a:avLst/>
            </a:prstGeom>
          </p:spPr>
        </p:pic>
      </p:grpSp>
      <p:sp>
        <p:nvSpPr>
          <p:cNvPr id="12" name="Title 3">
            <a:extLst>
              <a:ext uri="{FF2B5EF4-FFF2-40B4-BE49-F238E27FC236}">
                <a16:creationId xmlns:a16="http://schemas.microsoft.com/office/drawing/2014/main" id="{4005C9DB-B3F5-4C62-A73E-1031323BE86C}"/>
              </a:ext>
            </a:extLst>
          </p:cNvPr>
          <p:cNvSpPr>
            <a:spLocks noGrp="1"/>
          </p:cNvSpPr>
          <p:nvPr>
            <p:ph type="title"/>
          </p:nvPr>
        </p:nvSpPr>
        <p:spPr>
          <a:xfrm>
            <a:off x="379445" y="221325"/>
            <a:ext cx="10515600" cy="480131"/>
          </a:xfrm>
        </p:spPr>
        <p:txBody>
          <a:bodyPr>
            <a:spAutoFit/>
          </a:bodyPr>
          <a:lstStyle/>
          <a:p>
            <a:r>
              <a:rPr lang="en-GB" sz="2800" b="1" u="sng" dirty="0">
                <a:latin typeface="Century Gothic" panose="020B0502020202020204" pitchFamily="34" charset="0"/>
                <a:ea typeface="+mn-ea"/>
                <a:cs typeface="+mn-cs"/>
              </a:rPr>
              <a:t>Our collaborative work to </a:t>
            </a:r>
            <a:r>
              <a:rPr lang="en-GB" sz="2800" b="1" u="sng" dirty="0" smtClean="0">
                <a:latin typeface="Century Gothic" panose="020B0502020202020204" pitchFamily="34" charset="0"/>
                <a:ea typeface="+mn-ea"/>
                <a:cs typeface="+mn-cs"/>
              </a:rPr>
              <a:t>date</a:t>
            </a:r>
            <a:endParaRPr lang="en-GB" sz="2800" b="1" dirty="0">
              <a:latin typeface="Century Gothic" panose="020B0502020202020204" pitchFamily="34" charset="0"/>
              <a:ea typeface="+mn-ea"/>
              <a:cs typeface="+mn-cs"/>
            </a:endParaRPr>
          </a:p>
        </p:txBody>
      </p:sp>
      <p:sp>
        <p:nvSpPr>
          <p:cNvPr id="2" name="Rectangle 1">
            <a:extLst>
              <a:ext uri="{FF2B5EF4-FFF2-40B4-BE49-F238E27FC236}">
                <a16:creationId xmlns:a16="http://schemas.microsoft.com/office/drawing/2014/main" id="{7FF3CAF6-9534-487D-A2A6-567968668F0B}"/>
              </a:ext>
            </a:extLst>
          </p:cNvPr>
          <p:cNvSpPr/>
          <p:nvPr/>
        </p:nvSpPr>
        <p:spPr>
          <a:xfrm>
            <a:off x="380222" y="1062993"/>
            <a:ext cx="11380369" cy="4708981"/>
          </a:xfrm>
          <a:prstGeom prst="rect">
            <a:avLst/>
          </a:prstGeom>
        </p:spPr>
        <p:txBody>
          <a:bodyPr wrap="square">
            <a:spAutoFit/>
          </a:bodyPr>
          <a:lstStyle/>
          <a:p>
            <a:pPr marL="342900" indent="-342900">
              <a:buFont typeface="Arial" panose="020B0604020202020204" pitchFamily="34" charset="0"/>
              <a:buChar char="•"/>
            </a:pPr>
            <a:r>
              <a:rPr lang="en-GB" sz="2000" dirty="0"/>
              <a:t>To date, a number of Kent and Medway system partners in combination with a local SME (Quantum) and NHS England, have jointly bid for several funding pots to support the development of an Ai based approach for the early diagnosis of Lung Cancer.</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pPr marL="342900" indent="-342900">
              <a:buFont typeface="Arial" panose="020B0604020202020204" pitchFamily="34" charset="0"/>
              <a:buChar char="•"/>
            </a:pPr>
            <a:r>
              <a:rPr lang="en-GB" sz="2000" dirty="0"/>
              <a:t>We have developed an extensive programme plan with the aspiration to develop an Artificial Intelligence based class IIa medical application. </a:t>
            </a:r>
          </a:p>
          <a:p>
            <a:r>
              <a:rPr lang="en-GB" sz="2000" dirty="0"/>
              <a:t> </a:t>
            </a:r>
          </a:p>
          <a:p>
            <a:pPr marL="342900" indent="-342900">
              <a:buFont typeface="Arial" panose="020B0604020202020204" pitchFamily="34" charset="0"/>
              <a:buChar char="•"/>
            </a:pPr>
            <a:r>
              <a:rPr lang="en-GB" sz="2000" dirty="0"/>
              <a:t>Feedback has been very positive, but both times suggested that we needed to </a:t>
            </a:r>
            <a:r>
              <a:rPr lang="en-GB" sz="2000" dirty="0" smtClean="0"/>
              <a:t>have better worked up a scalable model in </a:t>
            </a:r>
            <a:r>
              <a:rPr lang="en-GB" sz="2000" dirty="0"/>
              <a:t>place on real world </a:t>
            </a:r>
            <a:r>
              <a:rPr lang="en-GB" sz="2000" dirty="0" smtClean="0"/>
              <a:t>data across multiple footprints.</a:t>
            </a:r>
            <a:endParaRPr lang="en-GB" sz="2000" dirty="0"/>
          </a:p>
        </p:txBody>
      </p:sp>
      <p:pic>
        <p:nvPicPr>
          <p:cNvPr id="4" name="Picture 3">
            <a:extLst>
              <a:ext uri="{FF2B5EF4-FFF2-40B4-BE49-F238E27FC236}">
                <a16:creationId xmlns:a16="http://schemas.microsoft.com/office/drawing/2014/main" id="{76EBA9AF-1760-4549-A43C-D21E188FCDD0}"/>
              </a:ext>
            </a:extLst>
          </p:cNvPr>
          <p:cNvPicPr>
            <a:picLocks noChangeAspect="1"/>
          </p:cNvPicPr>
          <p:nvPr/>
        </p:nvPicPr>
        <p:blipFill rotWithShape="1">
          <a:blip r:embed="rId4"/>
          <a:srcRect l="16505" t="44363" r="42234" b="24834"/>
          <a:stretch/>
        </p:blipFill>
        <p:spPr>
          <a:xfrm>
            <a:off x="7415775" y="2127280"/>
            <a:ext cx="4218450" cy="1778390"/>
          </a:xfrm>
          <a:prstGeom prst="rect">
            <a:avLst/>
          </a:prstGeom>
          <a:ln>
            <a:solidFill>
              <a:schemeClr val="tx1"/>
            </a:solidFill>
          </a:ln>
        </p:spPr>
      </p:pic>
      <p:grpSp>
        <p:nvGrpSpPr>
          <p:cNvPr id="8" name="Group 7">
            <a:extLst>
              <a:ext uri="{FF2B5EF4-FFF2-40B4-BE49-F238E27FC236}">
                <a16:creationId xmlns:a16="http://schemas.microsoft.com/office/drawing/2014/main" id="{DF9B5E98-B347-41F3-82AF-6E05D32C8812}"/>
              </a:ext>
            </a:extLst>
          </p:cNvPr>
          <p:cNvGrpSpPr/>
          <p:nvPr/>
        </p:nvGrpSpPr>
        <p:grpSpPr>
          <a:xfrm>
            <a:off x="1256861" y="2523395"/>
            <a:ext cx="5716054" cy="986160"/>
            <a:chOff x="1356614" y="2310160"/>
            <a:chExt cx="5716054" cy="986160"/>
          </a:xfrm>
        </p:grpSpPr>
        <p:pic>
          <p:nvPicPr>
            <p:cNvPr id="3" name="Picture 2">
              <a:extLst>
                <a:ext uri="{FF2B5EF4-FFF2-40B4-BE49-F238E27FC236}">
                  <a16:creationId xmlns:a16="http://schemas.microsoft.com/office/drawing/2014/main" id="{1A5A9E54-6892-403E-BFD8-5BE9489348A9}"/>
                </a:ext>
              </a:extLst>
            </p:cNvPr>
            <p:cNvPicPr>
              <a:picLocks noChangeAspect="1"/>
            </p:cNvPicPr>
            <p:nvPr/>
          </p:nvPicPr>
          <p:blipFill>
            <a:blip r:embed="rId5"/>
            <a:stretch>
              <a:fillRect/>
            </a:stretch>
          </p:blipFill>
          <p:spPr>
            <a:xfrm>
              <a:off x="2452332" y="2310160"/>
              <a:ext cx="4620336" cy="986160"/>
            </a:xfrm>
            <a:prstGeom prst="rect">
              <a:avLst/>
            </a:prstGeom>
          </p:spPr>
        </p:pic>
        <p:pic>
          <p:nvPicPr>
            <p:cNvPr id="5" name="Picture 4">
              <a:extLst>
                <a:ext uri="{FF2B5EF4-FFF2-40B4-BE49-F238E27FC236}">
                  <a16:creationId xmlns:a16="http://schemas.microsoft.com/office/drawing/2014/main" id="{3149E248-B498-43A0-9044-F0472434F17A}"/>
                </a:ext>
              </a:extLst>
            </p:cNvPr>
            <p:cNvPicPr>
              <a:picLocks noChangeAspect="1"/>
            </p:cNvPicPr>
            <p:nvPr/>
          </p:nvPicPr>
          <p:blipFill>
            <a:blip r:embed="rId6"/>
            <a:stretch>
              <a:fillRect/>
            </a:stretch>
          </p:blipFill>
          <p:spPr>
            <a:xfrm>
              <a:off x="1356614" y="2470575"/>
              <a:ext cx="1024636" cy="665330"/>
            </a:xfrm>
            <a:prstGeom prst="rect">
              <a:avLst/>
            </a:prstGeom>
          </p:spPr>
        </p:pic>
      </p:grpSp>
    </p:spTree>
    <p:extLst>
      <p:ext uri="{BB962C8B-B14F-4D97-AF65-F5344CB8AC3E}">
        <p14:creationId xmlns:p14="http://schemas.microsoft.com/office/powerpoint/2010/main" val="3202913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3C5EED-185C-4BDD-9675-009A69472CCE}"/>
              </a:ext>
            </a:extLst>
          </p:cNvPr>
          <p:cNvGrpSpPr/>
          <p:nvPr/>
        </p:nvGrpSpPr>
        <p:grpSpPr>
          <a:xfrm>
            <a:off x="0" y="5856514"/>
            <a:ext cx="12192000" cy="1001486"/>
            <a:chOff x="0" y="5671457"/>
            <a:chExt cx="12192000" cy="1186543"/>
          </a:xfrm>
        </p:grpSpPr>
        <p:pic>
          <p:nvPicPr>
            <p:cNvPr id="7" name="Picture 6">
              <a:extLst>
                <a:ext uri="{FF2B5EF4-FFF2-40B4-BE49-F238E27FC236}">
                  <a16:creationId xmlns:a16="http://schemas.microsoft.com/office/drawing/2014/main" id="{BBB767F4-5057-4305-BCF9-A48C152238BE}"/>
                </a:ext>
              </a:extLst>
            </p:cNvPr>
            <p:cNvPicPr>
              <a:picLocks noChangeAspect="1"/>
            </p:cNvPicPr>
            <p:nvPr/>
          </p:nvPicPr>
          <p:blipFill rotWithShape="1">
            <a:blip r:embed="rId3"/>
            <a:srcRect t="59239" b="8255"/>
            <a:stretch/>
          </p:blipFill>
          <p:spPr>
            <a:xfrm>
              <a:off x="0" y="5823856"/>
              <a:ext cx="4762500" cy="1034144"/>
            </a:xfrm>
            <a:prstGeom prst="rect">
              <a:avLst/>
            </a:prstGeom>
          </p:spPr>
        </p:pic>
        <p:pic>
          <p:nvPicPr>
            <p:cNvPr id="10" name="Picture 9">
              <a:extLst>
                <a:ext uri="{FF2B5EF4-FFF2-40B4-BE49-F238E27FC236}">
                  <a16:creationId xmlns:a16="http://schemas.microsoft.com/office/drawing/2014/main" id="{C1366AA3-4DB4-4442-8C37-60E0A1669367}"/>
                </a:ext>
              </a:extLst>
            </p:cNvPr>
            <p:cNvPicPr>
              <a:picLocks noChangeAspect="1"/>
            </p:cNvPicPr>
            <p:nvPr/>
          </p:nvPicPr>
          <p:blipFill rotWithShape="1">
            <a:blip r:embed="rId3"/>
            <a:srcRect t="59239" b="14488"/>
            <a:stretch/>
          </p:blipFill>
          <p:spPr>
            <a:xfrm>
              <a:off x="4762500" y="5823856"/>
              <a:ext cx="4762500" cy="1034144"/>
            </a:xfrm>
            <a:prstGeom prst="rect">
              <a:avLst/>
            </a:prstGeom>
          </p:spPr>
        </p:pic>
        <p:pic>
          <p:nvPicPr>
            <p:cNvPr id="11" name="Picture 10">
              <a:extLst>
                <a:ext uri="{FF2B5EF4-FFF2-40B4-BE49-F238E27FC236}">
                  <a16:creationId xmlns:a16="http://schemas.microsoft.com/office/drawing/2014/main" id="{555E829D-024E-4174-AD6F-E78EC789BAD4}"/>
                </a:ext>
              </a:extLst>
            </p:cNvPr>
            <p:cNvPicPr>
              <a:picLocks noChangeAspect="1"/>
            </p:cNvPicPr>
            <p:nvPr/>
          </p:nvPicPr>
          <p:blipFill rotWithShape="1">
            <a:blip r:embed="rId3"/>
            <a:srcRect t="59239" r="40313" b="8255"/>
            <a:stretch/>
          </p:blipFill>
          <p:spPr>
            <a:xfrm>
              <a:off x="9349402" y="5671457"/>
              <a:ext cx="2842598" cy="1186543"/>
            </a:xfrm>
            <a:prstGeom prst="rect">
              <a:avLst/>
            </a:prstGeom>
          </p:spPr>
        </p:pic>
      </p:grpSp>
      <p:sp>
        <p:nvSpPr>
          <p:cNvPr id="12" name="Title 3">
            <a:extLst>
              <a:ext uri="{FF2B5EF4-FFF2-40B4-BE49-F238E27FC236}">
                <a16:creationId xmlns:a16="http://schemas.microsoft.com/office/drawing/2014/main" id="{4005C9DB-B3F5-4C62-A73E-1031323BE86C}"/>
              </a:ext>
            </a:extLst>
          </p:cNvPr>
          <p:cNvSpPr>
            <a:spLocks noGrp="1"/>
          </p:cNvSpPr>
          <p:nvPr>
            <p:ph type="title"/>
          </p:nvPr>
        </p:nvSpPr>
        <p:spPr>
          <a:xfrm>
            <a:off x="379445" y="221325"/>
            <a:ext cx="10515600" cy="480131"/>
          </a:xfrm>
        </p:spPr>
        <p:txBody>
          <a:bodyPr>
            <a:spAutoFit/>
          </a:bodyPr>
          <a:lstStyle/>
          <a:p>
            <a:r>
              <a:rPr lang="en-GB" sz="2800" b="1" u="sng" dirty="0" smtClean="0">
                <a:latin typeface="Century Gothic" panose="020B0502020202020204" pitchFamily="34" charset="0"/>
                <a:ea typeface="+mn-ea"/>
                <a:cs typeface="+mn-cs"/>
              </a:rPr>
              <a:t>What we are progressing today…</a:t>
            </a:r>
            <a:endParaRPr lang="en-GB" sz="2800" b="1" dirty="0">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305FD471-6ACC-4DF7-9EFA-61A5112CE4EF}"/>
              </a:ext>
            </a:extLst>
          </p:cNvPr>
          <p:cNvSpPr/>
          <p:nvPr/>
        </p:nvSpPr>
        <p:spPr>
          <a:xfrm>
            <a:off x="380222" y="1062993"/>
            <a:ext cx="11380369" cy="5016758"/>
          </a:xfrm>
          <a:prstGeom prst="rect">
            <a:avLst/>
          </a:prstGeom>
        </p:spPr>
        <p:txBody>
          <a:bodyPr wrap="square">
            <a:spAutoFit/>
          </a:bodyPr>
          <a:lstStyle/>
          <a:p>
            <a:pPr marL="285750" indent="-285750">
              <a:buFont typeface="Arial" panose="020B0604020202020204" pitchFamily="34" charset="0"/>
              <a:buChar char="•"/>
            </a:pPr>
            <a:r>
              <a:rPr lang="en-GB" sz="2000" dirty="0"/>
              <a:t>We are </a:t>
            </a:r>
            <a:r>
              <a:rPr lang="en-GB" sz="2000" dirty="0" smtClean="0"/>
              <a:t>working </a:t>
            </a:r>
            <a:r>
              <a:rPr lang="en-GB" sz="2000" dirty="0"/>
              <a:t>collaboratively with partners to develop </a:t>
            </a:r>
            <a:r>
              <a:rPr lang="en-GB" sz="2000" dirty="0" smtClean="0"/>
              <a:t>an initial risk tool for </a:t>
            </a:r>
            <a:r>
              <a:rPr lang="en-GB" sz="2000" dirty="0"/>
              <a:t>the K&amp;M system for these Ai based </a:t>
            </a:r>
            <a:r>
              <a:rPr lang="en-GB" sz="2000" dirty="0" smtClean="0"/>
              <a:t>algorithms, based upon some initial feasibility studies from the Surrey footprint. </a:t>
            </a: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a:p>
            <a:endParaRPr lang="en-GB" sz="2000" dirty="0"/>
          </a:p>
          <a:p>
            <a:pPr marL="285750" indent="-285750">
              <a:buFont typeface="Arial" panose="020B0604020202020204" pitchFamily="34" charset="0"/>
              <a:buChar char="•"/>
            </a:pPr>
            <a:r>
              <a:rPr lang="en-GB" sz="2000" dirty="0"/>
              <a:t>This will put us in a much stronger position for future </a:t>
            </a:r>
            <a:r>
              <a:rPr lang="en-GB" sz="2000" dirty="0" smtClean="0"/>
              <a:t>bids to develop a clinical application; </a:t>
            </a:r>
            <a:r>
              <a:rPr lang="en-GB" sz="2000" dirty="0"/>
              <a:t>Indeed there are a multitude of funding streams to take forward working prototypes for Ai/Machine learning use cases in healthcare</a:t>
            </a:r>
            <a:r>
              <a:rPr lang="en-GB" sz="2000" dirty="0" smtClean="0"/>
              <a:t>.</a:t>
            </a:r>
            <a:endParaRPr lang="en-GB" sz="2000" dirty="0"/>
          </a:p>
          <a:p>
            <a:pPr marL="285750" indent="-285750">
              <a:buFont typeface="Arial" panose="020B0604020202020204" pitchFamily="34" charset="0"/>
              <a:buChar char="•"/>
            </a:pPr>
            <a:r>
              <a:rPr lang="en-GB" sz="2000" dirty="0" smtClean="0"/>
              <a:t>Want </a:t>
            </a:r>
            <a:r>
              <a:rPr lang="en-GB" sz="2000" dirty="0"/>
              <a:t>to build upon the good work that has already been undertaken in Dartford and Gravesham NHS FT (Radiology AI) as well as the effort put in locally to improve the Infoflex </a:t>
            </a:r>
            <a:r>
              <a:rPr lang="en-GB" sz="2000" dirty="0" smtClean="0"/>
              <a:t>data</a:t>
            </a:r>
          </a:p>
          <a:p>
            <a:pPr marL="285750" indent="-285750">
              <a:buFont typeface="Arial" panose="020B0604020202020204" pitchFamily="34" charset="0"/>
              <a:buChar char="•"/>
            </a:pPr>
            <a:endParaRPr lang="en-GB" sz="2000" dirty="0"/>
          </a:p>
        </p:txBody>
      </p:sp>
      <p:pic>
        <p:nvPicPr>
          <p:cNvPr id="4" name="Picture 3">
            <a:extLst>
              <a:ext uri="{FF2B5EF4-FFF2-40B4-BE49-F238E27FC236}">
                <a16:creationId xmlns:a16="http://schemas.microsoft.com/office/drawing/2014/main" id="{F5D1AF19-5399-4C8A-AEE4-32D977AE6BB2}"/>
              </a:ext>
            </a:extLst>
          </p:cNvPr>
          <p:cNvPicPr>
            <a:picLocks noChangeAspect="1"/>
          </p:cNvPicPr>
          <p:nvPr/>
        </p:nvPicPr>
        <p:blipFill>
          <a:blip r:embed="rId4"/>
          <a:stretch>
            <a:fillRect/>
          </a:stretch>
        </p:blipFill>
        <p:spPr>
          <a:xfrm>
            <a:off x="2534338" y="1907372"/>
            <a:ext cx="3417574" cy="1962020"/>
          </a:xfrm>
          <a:prstGeom prst="rect">
            <a:avLst/>
          </a:prstGeom>
        </p:spPr>
      </p:pic>
      <p:pic>
        <p:nvPicPr>
          <p:cNvPr id="5" name="Picture 4">
            <a:extLst>
              <a:ext uri="{FF2B5EF4-FFF2-40B4-BE49-F238E27FC236}">
                <a16:creationId xmlns:a16="http://schemas.microsoft.com/office/drawing/2014/main" id="{12A5E77A-6DAF-4198-8C70-5F86093C1854}"/>
              </a:ext>
            </a:extLst>
          </p:cNvPr>
          <p:cNvPicPr>
            <a:picLocks noChangeAspect="1"/>
          </p:cNvPicPr>
          <p:nvPr/>
        </p:nvPicPr>
        <p:blipFill rotWithShape="1">
          <a:blip r:embed="rId5"/>
          <a:srcRect l="44159" t="37576" r="6558" b="18448"/>
          <a:stretch/>
        </p:blipFill>
        <p:spPr>
          <a:xfrm>
            <a:off x="6367549" y="1861552"/>
            <a:ext cx="3962755" cy="1996806"/>
          </a:xfrm>
          <a:prstGeom prst="rect">
            <a:avLst/>
          </a:prstGeom>
        </p:spPr>
      </p:pic>
    </p:spTree>
    <p:extLst>
      <p:ext uri="{BB962C8B-B14F-4D97-AF65-F5344CB8AC3E}">
        <p14:creationId xmlns:p14="http://schemas.microsoft.com/office/powerpoint/2010/main" val="13132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3C5EED-185C-4BDD-9675-009A69472CCE}"/>
              </a:ext>
            </a:extLst>
          </p:cNvPr>
          <p:cNvGrpSpPr/>
          <p:nvPr/>
        </p:nvGrpSpPr>
        <p:grpSpPr>
          <a:xfrm>
            <a:off x="0" y="5856514"/>
            <a:ext cx="12192000" cy="1001486"/>
            <a:chOff x="0" y="5671457"/>
            <a:chExt cx="12192000" cy="1186543"/>
          </a:xfrm>
        </p:grpSpPr>
        <p:pic>
          <p:nvPicPr>
            <p:cNvPr id="7" name="Picture 6">
              <a:extLst>
                <a:ext uri="{FF2B5EF4-FFF2-40B4-BE49-F238E27FC236}">
                  <a16:creationId xmlns:a16="http://schemas.microsoft.com/office/drawing/2014/main" id="{BBB767F4-5057-4305-BCF9-A48C152238BE}"/>
                </a:ext>
              </a:extLst>
            </p:cNvPr>
            <p:cNvPicPr>
              <a:picLocks noChangeAspect="1"/>
            </p:cNvPicPr>
            <p:nvPr/>
          </p:nvPicPr>
          <p:blipFill rotWithShape="1">
            <a:blip r:embed="rId3"/>
            <a:srcRect t="59239" b="8255"/>
            <a:stretch/>
          </p:blipFill>
          <p:spPr>
            <a:xfrm>
              <a:off x="0" y="5823856"/>
              <a:ext cx="4762500" cy="1034144"/>
            </a:xfrm>
            <a:prstGeom prst="rect">
              <a:avLst/>
            </a:prstGeom>
          </p:spPr>
        </p:pic>
        <p:pic>
          <p:nvPicPr>
            <p:cNvPr id="10" name="Picture 9">
              <a:extLst>
                <a:ext uri="{FF2B5EF4-FFF2-40B4-BE49-F238E27FC236}">
                  <a16:creationId xmlns:a16="http://schemas.microsoft.com/office/drawing/2014/main" id="{C1366AA3-4DB4-4442-8C37-60E0A1669367}"/>
                </a:ext>
              </a:extLst>
            </p:cNvPr>
            <p:cNvPicPr>
              <a:picLocks noChangeAspect="1"/>
            </p:cNvPicPr>
            <p:nvPr/>
          </p:nvPicPr>
          <p:blipFill rotWithShape="1">
            <a:blip r:embed="rId3"/>
            <a:srcRect t="59239" b="14488"/>
            <a:stretch/>
          </p:blipFill>
          <p:spPr>
            <a:xfrm>
              <a:off x="4762500" y="5823856"/>
              <a:ext cx="4762500" cy="1034144"/>
            </a:xfrm>
            <a:prstGeom prst="rect">
              <a:avLst/>
            </a:prstGeom>
          </p:spPr>
        </p:pic>
        <p:pic>
          <p:nvPicPr>
            <p:cNvPr id="11" name="Picture 10">
              <a:extLst>
                <a:ext uri="{FF2B5EF4-FFF2-40B4-BE49-F238E27FC236}">
                  <a16:creationId xmlns:a16="http://schemas.microsoft.com/office/drawing/2014/main" id="{555E829D-024E-4174-AD6F-E78EC789BAD4}"/>
                </a:ext>
              </a:extLst>
            </p:cNvPr>
            <p:cNvPicPr>
              <a:picLocks noChangeAspect="1"/>
            </p:cNvPicPr>
            <p:nvPr/>
          </p:nvPicPr>
          <p:blipFill rotWithShape="1">
            <a:blip r:embed="rId3"/>
            <a:srcRect t="59239" r="40313" b="8255"/>
            <a:stretch/>
          </p:blipFill>
          <p:spPr>
            <a:xfrm>
              <a:off x="9349402" y="5671457"/>
              <a:ext cx="2842598" cy="1186543"/>
            </a:xfrm>
            <a:prstGeom prst="rect">
              <a:avLst/>
            </a:prstGeom>
          </p:spPr>
        </p:pic>
      </p:grpSp>
      <p:sp>
        <p:nvSpPr>
          <p:cNvPr id="12" name="Title 3">
            <a:extLst>
              <a:ext uri="{FF2B5EF4-FFF2-40B4-BE49-F238E27FC236}">
                <a16:creationId xmlns:a16="http://schemas.microsoft.com/office/drawing/2014/main" id="{4005C9DB-B3F5-4C62-A73E-1031323BE86C}"/>
              </a:ext>
            </a:extLst>
          </p:cNvPr>
          <p:cNvSpPr>
            <a:spLocks noGrp="1"/>
          </p:cNvSpPr>
          <p:nvPr>
            <p:ph type="title"/>
          </p:nvPr>
        </p:nvSpPr>
        <p:spPr>
          <a:xfrm>
            <a:off x="379445" y="221325"/>
            <a:ext cx="10515600" cy="480131"/>
          </a:xfrm>
        </p:spPr>
        <p:txBody>
          <a:bodyPr>
            <a:spAutoFit/>
          </a:bodyPr>
          <a:lstStyle/>
          <a:p>
            <a:r>
              <a:rPr lang="en-GB" sz="2800" b="1" u="sng" dirty="0" smtClean="0">
                <a:latin typeface="Century Gothic" panose="020B0502020202020204" pitchFamily="34" charset="0"/>
                <a:ea typeface="+mn-ea"/>
                <a:cs typeface="+mn-cs"/>
              </a:rPr>
              <a:t>Workplan Structure</a:t>
            </a:r>
            <a:endParaRPr lang="en-GB" sz="2800" b="1" dirty="0">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305FD471-6ACC-4DF7-9EFA-61A5112CE4EF}"/>
              </a:ext>
            </a:extLst>
          </p:cNvPr>
          <p:cNvSpPr/>
          <p:nvPr/>
        </p:nvSpPr>
        <p:spPr>
          <a:xfrm>
            <a:off x="380222" y="1062993"/>
            <a:ext cx="11380369" cy="4401205"/>
          </a:xfrm>
          <a:prstGeom prst="rect">
            <a:avLst/>
          </a:prstGeom>
        </p:spPr>
        <p:txBody>
          <a:bodyPr wrap="square">
            <a:spAutoFit/>
          </a:bodyPr>
          <a:lstStyle/>
          <a:p>
            <a:pPr marL="285750" indent="-285750">
              <a:buFont typeface="Arial" panose="020B0604020202020204" pitchFamily="34" charset="0"/>
              <a:buChar char="•"/>
            </a:pPr>
            <a:r>
              <a:rPr lang="en-GB" sz="2000" dirty="0" smtClean="0"/>
              <a:t>There are two phases to the development of this workplan. </a:t>
            </a:r>
          </a:p>
          <a:p>
            <a:endParaRPr lang="en-GB" sz="2000" dirty="0"/>
          </a:p>
          <a:p>
            <a:pPr marL="285750" indent="-285750">
              <a:buFont typeface="Arial" panose="020B0604020202020204" pitchFamily="34" charset="0"/>
              <a:buChar char="•"/>
            </a:pPr>
            <a:r>
              <a:rPr lang="en-GB" sz="2000" b="1" dirty="0" smtClean="0"/>
              <a:t>Phase 1: </a:t>
            </a:r>
            <a:r>
              <a:rPr lang="en-GB" sz="2000" dirty="0" smtClean="0"/>
              <a:t>Will seek to build upon initial feasibility studies </a:t>
            </a:r>
            <a:r>
              <a:rPr lang="en-GB" sz="2000" dirty="0" smtClean="0"/>
              <a:t>undertaken in Surrey as well the literary evidence that has already been collated from national studies such as the </a:t>
            </a:r>
            <a:r>
              <a:rPr lang="en-GB" sz="2000" i="1" dirty="0" smtClean="0"/>
              <a:t>Health Lung programme </a:t>
            </a:r>
            <a:r>
              <a:rPr lang="en-GB" sz="2000" dirty="0" smtClean="0"/>
              <a:t>and </a:t>
            </a:r>
            <a:r>
              <a:rPr lang="en-GB" sz="2000" i="1" dirty="0" smtClean="0"/>
              <a:t>Cancer Research UK</a:t>
            </a:r>
            <a:r>
              <a:rPr lang="en-GB" sz="2000" dirty="0" smtClean="0"/>
              <a:t>, for application to the Kent and Medway population. Within </a:t>
            </a:r>
            <a:r>
              <a:rPr lang="en-GB" sz="2000" dirty="0" smtClean="0"/>
              <a:t>Phase 1, statistical analysis and clinical/academic evaluation will take place to identify the most effective biomarkers from health and care data that are the best predictors for lung </a:t>
            </a:r>
            <a:r>
              <a:rPr lang="en-GB" sz="2000" dirty="0" smtClean="0"/>
              <a:t>cancer</a:t>
            </a:r>
            <a:r>
              <a:rPr lang="en-GB" sz="2000" dirty="0"/>
              <a:t> </a:t>
            </a:r>
            <a:r>
              <a:rPr lang="en-GB" sz="2000" dirty="0" smtClean="0"/>
              <a:t>for the local Kent and Medway population. We will utilise the KID </a:t>
            </a:r>
            <a:r>
              <a:rPr lang="en-GB" sz="2000" dirty="0"/>
              <a:t>to undertake </a:t>
            </a:r>
            <a:r>
              <a:rPr lang="en-GB" sz="2000" dirty="0" smtClean="0"/>
              <a:t>these feasibility </a:t>
            </a:r>
            <a:r>
              <a:rPr lang="en-GB" sz="2000" dirty="0"/>
              <a:t>studies given its maturity and longitudinal dataset over </a:t>
            </a:r>
            <a:r>
              <a:rPr lang="en-GB" sz="2000" dirty="0" smtClean="0"/>
              <a:t>a 5 year period.</a:t>
            </a:r>
          </a:p>
          <a:p>
            <a:pPr marL="285750" indent="-285750">
              <a:buFont typeface="Arial" panose="020B0604020202020204" pitchFamily="34" charset="0"/>
              <a:buChar char="•"/>
            </a:pPr>
            <a:endParaRPr lang="en-GB" sz="2000" b="1" dirty="0"/>
          </a:p>
          <a:p>
            <a:pPr marL="285750" indent="-285750">
              <a:buFont typeface="Arial" panose="020B0604020202020204" pitchFamily="34" charset="0"/>
              <a:buChar char="•"/>
            </a:pPr>
            <a:r>
              <a:rPr lang="en-GB" sz="2000" b="1" dirty="0" smtClean="0"/>
              <a:t>Phase 2: </a:t>
            </a:r>
            <a:r>
              <a:rPr lang="en-GB" sz="2000" dirty="0" smtClean="0"/>
              <a:t>Will build upon phase 1, developing the AI based algorithms for risk scoring patients for development of lung cancer. During this stage, we will incorporate cancer staging data to improve the overall accuracy of the </a:t>
            </a:r>
            <a:r>
              <a:rPr lang="en-GB" sz="2000" dirty="0" smtClean="0"/>
              <a:t>model and utilise the </a:t>
            </a:r>
            <a:r>
              <a:rPr lang="en-GB" sz="2000" dirty="0"/>
              <a:t>real time data </a:t>
            </a:r>
            <a:r>
              <a:rPr lang="en-GB" sz="2000" dirty="0" smtClean="0"/>
              <a:t>within KERNEL. </a:t>
            </a:r>
            <a:endParaRPr lang="en-GB" sz="2000" dirty="0"/>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333687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3C5EED-185C-4BDD-9675-009A69472CCE}"/>
              </a:ext>
            </a:extLst>
          </p:cNvPr>
          <p:cNvGrpSpPr/>
          <p:nvPr/>
        </p:nvGrpSpPr>
        <p:grpSpPr>
          <a:xfrm>
            <a:off x="0" y="5856514"/>
            <a:ext cx="12192000" cy="1001486"/>
            <a:chOff x="0" y="5671457"/>
            <a:chExt cx="12192000" cy="1186543"/>
          </a:xfrm>
        </p:grpSpPr>
        <p:pic>
          <p:nvPicPr>
            <p:cNvPr id="7" name="Picture 6">
              <a:extLst>
                <a:ext uri="{FF2B5EF4-FFF2-40B4-BE49-F238E27FC236}">
                  <a16:creationId xmlns:a16="http://schemas.microsoft.com/office/drawing/2014/main" id="{BBB767F4-5057-4305-BCF9-A48C152238BE}"/>
                </a:ext>
              </a:extLst>
            </p:cNvPr>
            <p:cNvPicPr>
              <a:picLocks noChangeAspect="1"/>
            </p:cNvPicPr>
            <p:nvPr/>
          </p:nvPicPr>
          <p:blipFill rotWithShape="1">
            <a:blip r:embed="rId3"/>
            <a:srcRect t="59239" b="8255"/>
            <a:stretch/>
          </p:blipFill>
          <p:spPr>
            <a:xfrm>
              <a:off x="0" y="5823856"/>
              <a:ext cx="4762500" cy="1034144"/>
            </a:xfrm>
            <a:prstGeom prst="rect">
              <a:avLst/>
            </a:prstGeom>
          </p:spPr>
        </p:pic>
        <p:pic>
          <p:nvPicPr>
            <p:cNvPr id="10" name="Picture 9">
              <a:extLst>
                <a:ext uri="{FF2B5EF4-FFF2-40B4-BE49-F238E27FC236}">
                  <a16:creationId xmlns:a16="http://schemas.microsoft.com/office/drawing/2014/main" id="{C1366AA3-4DB4-4442-8C37-60E0A1669367}"/>
                </a:ext>
              </a:extLst>
            </p:cNvPr>
            <p:cNvPicPr>
              <a:picLocks noChangeAspect="1"/>
            </p:cNvPicPr>
            <p:nvPr/>
          </p:nvPicPr>
          <p:blipFill rotWithShape="1">
            <a:blip r:embed="rId3"/>
            <a:srcRect t="59239" b="14488"/>
            <a:stretch/>
          </p:blipFill>
          <p:spPr>
            <a:xfrm>
              <a:off x="4762500" y="5823856"/>
              <a:ext cx="4762500" cy="1034144"/>
            </a:xfrm>
            <a:prstGeom prst="rect">
              <a:avLst/>
            </a:prstGeom>
          </p:spPr>
        </p:pic>
        <p:pic>
          <p:nvPicPr>
            <p:cNvPr id="11" name="Picture 10">
              <a:extLst>
                <a:ext uri="{FF2B5EF4-FFF2-40B4-BE49-F238E27FC236}">
                  <a16:creationId xmlns:a16="http://schemas.microsoft.com/office/drawing/2014/main" id="{555E829D-024E-4174-AD6F-E78EC789BAD4}"/>
                </a:ext>
              </a:extLst>
            </p:cNvPr>
            <p:cNvPicPr>
              <a:picLocks noChangeAspect="1"/>
            </p:cNvPicPr>
            <p:nvPr/>
          </p:nvPicPr>
          <p:blipFill rotWithShape="1">
            <a:blip r:embed="rId3"/>
            <a:srcRect t="59239" r="40313" b="8255"/>
            <a:stretch/>
          </p:blipFill>
          <p:spPr>
            <a:xfrm>
              <a:off x="9349402" y="5671457"/>
              <a:ext cx="2842598" cy="1186543"/>
            </a:xfrm>
            <a:prstGeom prst="rect">
              <a:avLst/>
            </a:prstGeom>
          </p:spPr>
        </p:pic>
      </p:grpSp>
      <p:sp>
        <p:nvSpPr>
          <p:cNvPr id="12" name="Title 3">
            <a:extLst>
              <a:ext uri="{FF2B5EF4-FFF2-40B4-BE49-F238E27FC236}">
                <a16:creationId xmlns:a16="http://schemas.microsoft.com/office/drawing/2014/main" id="{4005C9DB-B3F5-4C62-A73E-1031323BE86C}"/>
              </a:ext>
            </a:extLst>
          </p:cNvPr>
          <p:cNvSpPr>
            <a:spLocks noGrp="1"/>
          </p:cNvSpPr>
          <p:nvPr>
            <p:ph type="title"/>
          </p:nvPr>
        </p:nvSpPr>
        <p:spPr>
          <a:xfrm>
            <a:off x="379445" y="221325"/>
            <a:ext cx="10515600" cy="480131"/>
          </a:xfrm>
        </p:spPr>
        <p:txBody>
          <a:bodyPr>
            <a:spAutoFit/>
          </a:bodyPr>
          <a:lstStyle/>
          <a:p>
            <a:r>
              <a:rPr lang="en-GB" sz="2800" b="1" u="sng" dirty="0" smtClean="0">
                <a:latin typeface="Century Gothic" panose="020B0502020202020204" pitchFamily="34" charset="0"/>
                <a:ea typeface="+mn-ea"/>
                <a:cs typeface="+mn-cs"/>
              </a:rPr>
              <a:t>Datasets Required</a:t>
            </a:r>
            <a:endParaRPr lang="en-GB" sz="2800" b="1" dirty="0">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305FD471-6ACC-4DF7-9EFA-61A5112CE4EF}"/>
              </a:ext>
            </a:extLst>
          </p:cNvPr>
          <p:cNvSpPr/>
          <p:nvPr/>
        </p:nvSpPr>
        <p:spPr>
          <a:xfrm>
            <a:off x="235894" y="921846"/>
            <a:ext cx="11189190" cy="1323439"/>
          </a:xfrm>
          <a:prstGeom prst="rect">
            <a:avLst/>
          </a:prstGeom>
        </p:spPr>
        <p:txBody>
          <a:bodyPr wrap="square">
            <a:spAutoFit/>
          </a:bodyPr>
          <a:lstStyle/>
          <a:p>
            <a:pPr marL="342900" indent="-342900">
              <a:buFont typeface="Arial" panose="020B0604020202020204" pitchFamily="34" charset="0"/>
              <a:buChar char="•"/>
            </a:pPr>
            <a:r>
              <a:rPr lang="en-GB" sz="2000" dirty="0" smtClean="0"/>
              <a:t>From initial feasibility studies within the Surrey Footprint, the initial scope of the data required is a longitudinal record of pseudonomised linked patient level data with a minimum of 3 years in duration covering the following health and care settings:</a:t>
            </a:r>
            <a:endParaRPr lang="en-GB" sz="2000" dirty="0"/>
          </a:p>
          <a:p>
            <a:pPr algn="ctr"/>
            <a:endParaRPr lang="en-GB" sz="2000" dirty="0"/>
          </a:p>
        </p:txBody>
      </p:sp>
      <p:sp>
        <p:nvSpPr>
          <p:cNvPr id="3" name="TextBox 2"/>
          <p:cNvSpPr txBox="1"/>
          <p:nvPr/>
        </p:nvSpPr>
        <p:spPr>
          <a:xfrm>
            <a:off x="1015963" y="2281506"/>
            <a:ext cx="10382865"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Primary Care (Events, Appt, LTC Registers and </a:t>
            </a:r>
            <a:r>
              <a:rPr lang="en-GB" dirty="0" smtClean="0"/>
              <a:t>Medications, Death)</a:t>
            </a:r>
            <a:endParaRPr lang="en-GB" dirty="0" smtClean="0"/>
          </a:p>
          <a:p>
            <a:pPr marL="285750" indent="-285750">
              <a:buFont typeface="Arial" panose="020B0604020202020204" pitchFamily="34" charset="0"/>
              <a:buChar char="•"/>
            </a:pPr>
            <a:r>
              <a:rPr lang="en-GB" dirty="0" smtClean="0"/>
              <a:t>Secondary Care (A&amp;E, Inpatient and Outpatients, Critical Care)</a:t>
            </a:r>
          </a:p>
          <a:p>
            <a:pPr marL="285750" indent="-285750">
              <a:buFont typeface="Arial" panose="020B0604020202020204" pitchFamily="34" charset="0"/>
              <a:buChar char="•"/>
            </a:pPr>
            <a:r>
              <a:rPr lang="en-GB" dirty="0" smtClean="0"/>
              <a:t>Mental Health (Inpatient and Outpatient History)</a:t>
            </a:r>
          </a:p>
          <a:p>
            <a:pPr marL="285750" indent="-285750">
              <a:buFont typeface="Arial" panose="020B0604020202020204" pitchFamily="34" charset="0"/>
              <a:buChar char="•"/>
            </a:pPr>
            <a:r>
              <a:rPr lang="en-GB" dirty="0" smtClean="0"/>
              <a:t>Community Care (Contacts, Appointments, MIU, WIC)</a:t>
            </a:r>
          </a:p>
          <a:p>
            <a:pPr marL="285750" indent="-285750">
              <a:buFont typeface="Arial" panose="020B0604020202020204" pitchFamily="34" charset="0"/>
              <a:buChar char="•"/>
            </a:pPr>
            <a:r>
              <a:rPr lang="en-GB" dirty="0" smtClean="0"/>
              <a:t>Social </a:t>
            </a:r>
            <a:r>
              <a:rPr lang="en-GB" dirty="0" smtClean="0"/>
              <a:t>Care Data </a:t>
            </a:r>
            <a:r>
              <a:rPr lang="en-GB" i="1" dirty="0" smtClean="0">
                <a:solidFill>
                  <a:schemeClr val="accent4"/>
                </a:solidFill>
              </a:rPr>
              <a:t>Optional</a:t>
            </a:r>
          </a:p>
          <a:p>
            <a:pPr marL="285750" indent="-285750">
              <a:buFont typeface="Arial" panose="020B0604020202020204" pitchFamily="34" charset="0"/>
              <a:buChar char="•"/>
            </a:pPr>
            <a:r>
              <a:rPr lang="en-GB" dirty="0"/>
              <a:t>Wider </a:t>
            </a:r>
            <a:r>
              <a:rPr lang="en-GB" dirty="0" smtClean="0"/>
              <a:t>Determinants </a:t>
            </a:r>
            <a:r>
              <a:rPr lang="en-GB" dirty="0"/>
              <a:t>of Health</a:t>
            </a:r>
          </a:p>
        </p:txBody>
      </p:sp>
      <p:sp>
        <p:nvSpPr>
          <p:cNvPr id="4" name="TextBox 3"/>
          <p:cNvSpPr txBox="1"/>
          <p:nvPr/>
        </p:nvSpPr>
        <p:spPr>
          <a:xfrm>
            <a:off x="395096" y="2153263"/>
            <a:ext cx="461665" cy="1858297"/>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GB" dirty="0" smtClean="0"/>
              <a:t>Phase 1</a:t>
            </a:r>
            <a:endParaRPr lang="en-GB" dirty="0"/>
          </a:p>
        </p:txBody>
      </p:sp>
      <p:sp>
        <p:nvSpPr>
          <p:cNvPr id="13" name="TextBox 12"/>
          <p:cNvSpPr txBox="1"/>
          <p:nvPr/>
        </p:nvSpPr>
        <p:spPr>
          <a:xfrm>
            <a:off x="395096" y="4573208"/>
            <a:ext cx="461665" cy="1028875"/>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vert270" wrap="square" rtlCol="0">
            <a:spAutoFit/>
          </a:bodyPr>
          <a:lstStyle/>
          <a:p>
            <a:pPr algn="ctr"/>
            <a:r>
              <a:rPr lang="en-GB" dirty="0" smtClean="0"/>
              <a:t>Phase 2</a:t>
            </a:r>
            <a:endParaRPr lang="en-GB" dirty="0"/>
          </a:p>
        </p:txBody>
      </p:sp>
      <p:sp>
        <p:nvSpPr>
          <p:cNvPr id="14" name="TextBox 13"/>
          <p:cNvSpPr txBox="1"/>
          <p:nvPr/>
        </p:nvSpPr>
        <p:spPr>
          <a:xfrm>
            <a:off x="1042219" y="4689028"/>
            <a:ext cx="10382865"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Infoflex</a:t>
            </a:r>
          </a:p>
          <a:p>
            <a:pPr marL="285750" indent="-285750">
              <a:buFont typeface="Arial" panose="020B0604020202020204" pitchFamily="34" charset="0"/>
              <a:buChar char="•"/>
            </a:pPr>
            <a:r>
              <a:rPr lang="en-GB" dirty="0" smtClean="0"/>
              <a:t>Dartford and Gravesham AI Diagnostics tool </a:t>
            </a:r>
            <a:r>
              <a:rPr lang="en-GB" i="1" dirty="0" smtClean="0">
                <a:solidFill>
                  <a:schemeClr val="accent4"/>
                </a:solidFill>
              </a:rPr>
              <a:t>Optional</a:t>
            </a:r>
            <a:endParaRPr lang="en-GB" i="1" dirty="0">
              <a:solidFill>
                <a:schemeClr val="accent4"/>
              </a:solidFill>
            </a:endParaRPr>
          </a:p>
        </p:txBody>
      </p:sp>
      <p:pic>
        <p:nvPicPr>
          <p:cNvPr id="5" name="Picture 4"/>
          <p:cNvPicPr>
            <a:picLocks noChangeAspect="1"/>
          </p:cNvPicPr>
          <p:nvPr/>
        </p:nvPicPr>
        <p:blipFill>
          <a:blip r:embed="rId4"/>
          <a:stretch>
            <a:fillRect/>
          </a:stretch>
        </p:blipFill>
        <p:spPr>
          <a:xfrm>
            <a:off x="7964129" y="2019814"/>
            <a:ext cx="3342968" cy="3342968"/>
          </a:xfrm>
          <a:prstGeom prst="rect">
            <a:avLst/>
          </a:prstGeom>
        </p:spPr>
      </p:pic>
    </p:spTree>
    <p:extLst>
      <p:ext uri="{BB962C8B-B14F-4D97-AF65-F5344CB8AC3E}">
        <p14:creationId xmlns:p14="http://schemas.microsoft.com/office/powerpoint/2010/main" val="238292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F3C5EED-185C-4BDD-9675-009A69472CCE}"/>
              </a:ext>
            </a:extLst>
          </p:cNvPr>
          <p:cNvGrpSpPr/>
          <p:nvPr/>
        </p:nvGrpSpPr>
        <p:grpSpPr>
          <a:xfrm>
            <a:off x="0" y="5856514"/>
            <a:ext cx="12192000" cy="1001486"/>
            <a:chOff x="0" y="5671457"/>
            <a:chExt cx="12192000" cy="1186543"/>
          </a:xfrm>
        </p:grpSpPr>
        <p:pic>
          <p:nvPicPr>
            <p:cNvPr id="7" name="Picture 6">
              <a:extLst>
                <a:ext uri="{FF2B5EF4-FFF2-40B4-BE49-F238E27FC236}">
                  <a16:creationId xmlns:a16="http://schemas.microsoft.com/office/drawing/2014/main" id="{BBB767F4-5057-4305-BCF9-A48C152238BE}"/>
                </a:ext>
              </a:extLst>
            </p:cNvPr>
            <p:cNvPicPr>
              <a:picLocks noChangeAspect="1"/>
            </p:cNvPicPr>
            <p:nvPr/>
          </p:nvPicPr>
          <p:blipFill rotWithShape="1">
            <a:blip r:embed="rId3"/>
            <a:srcRect t="59239" b="8255"/>
            <a:stretch/>
          </p:blipFill>
          <p:spPr>
            <a:xfrm>
              <a:off x="0" y="5823856"/>
              <a:ext cx="4762500" cy="1034144"/>
            </a:xfrm>
            <a:prstGeom prst="rect">
              <a:avLst/>
            </a:prstGeom>
          </p:spPr>
        </p:pic>
        <p:pic>
          <p:nvPicPr>
            <p:cNvPr id="10" name="Picture 9">
              <a:extLst>
                <a:ext uri="{FF2B5EF4-FFF2-40B4-BE49-F238E27FC236}">
                  <a16:creationId xmlns:a16="http://schemas.microsoft.com/office/drawing/2014/main" id="{C1366AA3-4DB4-4442-8C37-60E0A1669367}"/>
                </a:ext>
              </a:extLst>
            </p:cNvPr>
            <p:cNvPicPr>
              <a:picLocks noChangeAspect="1"/>
            </p:cNvPicPr>
            <p:nvPr/>
          </p:nvPicPr>
          <p:blipFill rotWithShape="1">
            <a:blip r:embed="rId3"/>
            <a:srcRect t="59239" b="14488"/>
            <a:stretch/>
          </p:blipFill>
          <p:spPr>
            <a:xfrm>
              <a:off x="4762500" y="5823856"/>
              <a:ext cx="4762500" cy="1034144"/>
            </a:xfrm>
            <a:prstGeom prst="rect">
              <a:avLst/>
            </a:prstGeom>
          </p:spPr>
        </p:pic>
        <p:pic>
          <p:nvPicPr>
            <p:cNvPr id="11" name="Picture 10">
              <a:extLst>
                <a:ext uri="{FF2B5EF4-FFF2-40B4-BE49-F238E27FC236}">
                  <a16:creationId xmlns:a16="http://schemas.microsoft.com/office/drawing/2014/main" id="{555E829D-024E-4174-AD6F-E78EC789BAD4}"/>
                </a:ext>
              </a:extLst>
            </p:cNvPr>
            <p:cNvPicPr>
              <a:picLocks noChangeAspect="1"/>
            </p:cNvPicPr>
            <p:nvPr/>
          </p:nvPicPr>
          <p:blipFill rotWithShape="1">
            <a:blip r:embed="rId3"/>
            <a:srcRect t="59239" r="40313" b="8255"/>
            <a:stretch/>
          </p:blipFill>
          <p:spPr>
            <a:xfrm>
              <a:off x="9349402" y="5671457"/>
              <a:ext cx="2842598" cy="1186543"/>
            </a:xfrm>
            <a:prstGeom prst="rect">
              <a:avLst/>
            </a:prstGeom>
          </p:spPr>
        </p:pic>
      </p:grpSp>
      <p:sp>
        <p:nvSpPr>
          <p:cNvPr id="12" name="Title 3">
            <a:extLst>
              <a:ext uri="{FF2B5EF4-FFF2-40B4-BE49-F238E27FC236}">
                <a16:creationId xmlns:a16="http://schemas.microsoft.com/office/drawing/2014/main" id="{4005C9DB-B3F5-4C62-A73E-1031323BE86C}"/>
              </a:ext>
            </a:extLst>
          </p:cNvPr>
          <p:cNvSpPr>
            <a:spLocks noGrp="1"/>
          </p:cNvSpPr>
          <p:nvPr>
            <p:ph type="title"/>
          </p:nvPr>
        </p:nvSpPr>
        <p:spPr>
          <a:xfrm>
            <a:off x="379445" y="221325"/>
            <a:ext cx="10515600" cy="480131"/>
          </a:xfrm>
        </p:spPr>
        <p:txBody>
          <a:bodyPr>
            <a:spAutoFit/>
          </a:bodyPr>
          <a:lstStyle/>
          <a:p>
            <a:r>
              <a:rPr lang="en-GB" sz="2800" b="1" u="sng" dirty="0" smtClean="0">
                <a:latin typeface="Century Gothic" panose="020B0502020202020204" pitchFamily="34" charset="0"/>
                <a:ea typeface="+mn-ea"/>
                <a:cs typeface="+mn-cs"/>
              </a:rPr>
              <a:t>Next Steps</a:t>
            </a:r>
            <a:endParaRPr lang="en-GB" sz="2800" b="1" dirty="0">
              <a:latin typeface="Century Gothic" panose="020B0502020202020204" pitchFamily="34" charset="0"/>
              <a:ea typeface="+mn-ea"/>
              <a:cs typeface="+mn-cs"/>
            </a:endParaRPr>
          </a:p>
        </p:txBody>
      </p:sp>
      <p:sp>
        <p:nvSpPr>
          <p:cNvPr id="9" name="Rectangle 8">
            <a:extLst>
              <a:ext uri="{FF2B5EF4-FFF2-40B4-BE49-F238E27FC236}">
                <a16:creationId xmlns:a16="http://schemas.microsoft.com/office/drawing/2014/main" id="{305FD471-6ACC-4DF7-9EFA-61A5112CE4EF}"/>
              </a:ext>
            </a:extLst>
          </p:cNvPr>
          <p:cNvSpPr/>
          <p:nvPr/>
        </p:nvSpPr>
        <p:spPr>
          <a:xfrm>
            <a:off x="379445" y="1251056"/>
            <a:ext cx="8597523" cy="2862322"/>
          </a:xfrm>
          <a:prstGeom prst="rect">
            <a:avLst/>
          </a:prstGeom>
        </p:spPr>
        <p:txBody>
          <a:bodyPr wrap="square">
            <a:spAutoFit/>
          </a:bodyPr>
          <a:lstStyle/>
          <a:p>
            <a:pPr marL="285750" indent="-285750">
              <a:buFont typeface="Arial" panose="020B0604020202020204" pitchFamily="34" charset="0"/>
              <a:buChar char="•"/>
            </a:pPr>
            <a:r>
              <a:rPr lang="en-GB" sz="2000" dirty="0" smtClean="0"/>
              <a:t>Discuss </a:t>
            </a:r>
            <a:r>
              <a:rPr lang="en-GB" sz="2000" dirty="0"/>
              <a:t>Data Quality and Completeness of datasets for </a:t>
            </a:r>
            <a:r>
              <a:rPr lang="en-GB" sz="2000" dirty="0" smtClean="0"/>
              <a:t>use (2</a:t>
            </a:r>
            <a:r>
              <a:rPr lang="en-GB" sz="2000" baseline="30000" dirty="0" smtClean="0"/>
              <a:t>nd</a:t>
            </a:r>
            <a:r>
              <a:rPr lang="en-GB" sz="2000" dirty="0" smtClean="0"/>
              <a:t> March)</a:t>
            </a:r>
            <a:endParaRPr lang="en-GB" sz="2000" dirty="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Seek </a:t>
            </a:r>
            <a:r>
              <a:rPr lang="en-GB" sz="2000" dirty="0" smtClean="0"/>
              <a:t>IG approval </a:t>
            </a:r>
            <a:r>
              <a:rPr lang="en-GB" sz="2000" dirty="0" smtClean="0"/>
              <a:t>again through </a:t>
            </a:r>
            <a:r>
              <a:rPr lang="en-GB" sz="2000" dirty="0" smtClean="0"/>
              <a:t>the SHcAB </a:t>
            </a:r>
            <a:r>
              <a:rPr lang="en-GB" sz="2000" dirty="0" smtClean="0"/>
              <a:t>and </a:t>
            </a:r>
            <a:r>
              <a:rPr lang="en-GB" sz="2000" dirty="0" smtClean="0"/>
              <a:t>agree data </a:t>
            </a:r>
            <a:r>
              <a:rPr lang="en-GB" sz="2000" dirty="0" smtClean="0"/>
              <a:t>access (15</a:t>
            </a:r>
            <a:r>
              <a:rPr lang="en-GB" sz="2000" baseline="30000" dirty="0" smtClean="0"/>
              <a:t>th</a:t>
            </a:r>
            <a:r>
              <a:rPr lang="en-GB" sz="2000" dirty="0" smtClean="0"/>
              <a:t> March)</a:t>
            </a:r>
          </a:p>
          <a:p>
            <a:endParaRPr lang="en-GB" sz="2000" dirty="0"/>
          </a:p>
          <a:p>
            <a:pPr marL="285750" indent="-285750">
              <a:buFont typeface="Arial" panose="020B0604020202020204" pitchFamily="34" charset="0"/>
              <a:buChar char="•"/>
            </a:pPr>
            <a:r>
              <a:rPr lang="en-GB" sz="2000" dirty="0" smtClean="0"/>
              <a:t>Agree funding and clinical stakeholder oversight into the project via the Cancer Alliance (22</a:t>
            </a:r>
            <a:r>
              <a:rPr lang="en-GB" sz="2000" baseline="30000" dirty="0" smtClean="0"/>
              <a:t>nd</a:t>
            </a:r>
            <a:r>
              <a:rPr lang="en-GB" sz="2000" dirty="0" smtClean="0"/>
              <a:t> March)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Commence Programme of work (1</a:t>
            </a:r>
            <a:r>
              <a:rPr lang="en-GB" sz="2000" baseline="30000" dirty="0" smtClean="0"/>
              <a:t>st</a:t>
            </a:r>
            <a:r>
              <a:rPr lang="en-GB" sz="2000" dirty="0" smtClean="0"/>
              <a:t> April onwards).</a:t>
            </a:r>
          </a:p>
          <a:p>
            <a:pPr marL="285750" indent="-285750">
              <a:buFont typeface="Arial" panose="020B0604020202020204" pitchFamily="34" charset="0"/>
              <a:buChar char="•"/>
            </a:pPr>
            <a:endParaRPr lang="en-GB" sz="2000" dirty="0"/>
          </a:p>
        </p:txBody>
      </p:sp>
      <p:pic>
        <p:nvPicPr>
          <p:cNvPr id="5" name="Graphic 4" descr="Venn diagram">
            <a:extLst>
              <a:ext uri="{FF2B5EF4-FFF2-40B4-BE49-F238E27FC236}">
                <a16:creationId xmlns:a16="http://schemas.microsoft.com/office/drawing/2014/main" id="{EC5811EE-D4BF-452E-A1C1-4F4BE5E17E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323185" y="1982258"/>
            <a:ext cx="3646686" cy="3646686"/>
          </a:xfrm>
          <a:prstGeom prst="rect">
            <a:avLst/>
          </a:prstGeom>
        </p:spPr>
      </p:pic>
    </p:spTree>
    <p:extLst>
      <p:ext uri="{BB962C8B-B14F-4D97-AF65-F5344CB8AC3E}">
        <p14:creationId xmlns:p14="http://schemas.microsoft.com/office/powerpoint/2010/main" val="9582460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TotalTime>
  <Words>747</Words>
  <Application>Microsoft Office PowerPoint</Application>
  <PresentationFormat>Widescreen</PresentationFormat>
  <Paragraphs>70</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Ai Based Predictive Risk Scoring for early diagnosis of Lung Cancer</vt:lpstr>
      <vt:lpstr>Background</vt:lpstr>
      <vt:lpstr>Our collaborative work to date</vt:lpstr>
      <vt:lpstr>What we are progressing today…</vt:lpstr>
      <vt:lpstr>Workplan Structure</vt:lpstr>
      <vt:lpstr>Datasets Required</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Based Predictive Risk Scoring for early diagnosis of Lung Cancer</dc:title>
  <dc:creator>David Howell</dc:creator>
  <cp:lastModifiedBy>Howell David (NHS Surrey Heartlands CCG)</cp:lastModifiedBy>
  <cp:revision>48</cp:revision>
  <dcterms:created xsi:type="dcterms:W3CDTF">2020-03-01T11:16:13Z</dcterms:created>
  <dcterms:modified xsi:type="dcterms:W3CDTF">2021-02-26T10:49:46Z</dcterms:modified>
</cp:coreProperties>
</file>